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70" r:id="rId5"/>
    <p:sldId id="275" r:id="rId6"/>
    <p:sldId id="274" r:id="rId7"/>
    <p:sldId id="306" r:id="rId8"/>
    <p:sldId id="307" r:id="rId9"/>
    <p:sldId id="308" r:id="rId10"/>
    <p:sldId id="309" r:id="rId11"/>
    <p:sldId id="312" r:id="rId12"/>
    <p:sldId id="257" r:id="rId13"/>
    <p:sldId id="310" r:id="rId14"/>
    <p:sldId id="311" r:id="rId15"/>
    <p:sldId id="313" r:id="rId16"/>
    <p:sldId id="27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9983"/>
    <a:srgbClr val="2EA7E0"/>
    <a:srgbClr val="5E0B2E"/>
    <a:srgbClr val="8D7C63"/>
    <a:srgbClr val="A9B6BC"/>
    <a:srgbClr val="BD3C2B"/>
    <a:srgbClr val="313D42"/>
    <a:srgbClr val="9C2E28"/>
    <a:srgbClr val="B8145A"/>
    <a:srgbClr val="B9AD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FD58C0-0169-4756-BF15-AA1DF8E893FB}" v="1" dt="2026-09-09T08:59:05.0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–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30" autoAdjust="0"/>
    <p:restoredTop sz="91404" autoAdjust="0"/>
  </p:normalViewPr>
  <p:slideViewPr>
    <p:cSldViewPr snapToGrid="0">
      <p:cViewPr varScale="1">
        <p:scale>
          <a:sx n="96" d="100"/>
          <a:sy n="96" d="100"/>
        </p:scale>
        <p:origin x="1176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velyn Chai Fong Shen" userId="e8f86d1b-17cf-44b0-9586-f1405db090a0" providerId="ADAL" clId="{8F3A50B9-37B8-4BF7-A06D-17ECAFE0FB67}"/>
    <pc:docChg chg="modSld">
      <pc:chgData name="Evelyn Chai Fong Shen" userId="e8f86d1b-17cf-44b0-9586-f1405db090a0" providerId="ADAL" clId="{8F3A50B9-37B8-4BF7-A06D-17ECAFE0FB67}" dt="2026-09-09T09:23:40.094" v="16" actId="20577"/>
      <pc:docMkLst>
        <pc:docMk/>
      </pc:docMkLst>
      <pc:sldChg chg="modSp mod">
        <pc:chgData name="Evelyn Chai Fong Shen" userId="e8f86d1b-17cf-44b0-9586-f1405db090a0" providerId="ADAL" clId="{8F3A50B9-37B8-4BF7-A06D-17ECAFE0FB67}" dt="2026-09-09T09:23:40.094" v="16" actId="20577"/>
        <pc:sldMkLst>
          <pc:docMk/>
          <pc:sldMk cId="156224094" sldId="270"/>
        </pc:sldMkLst>
        <pc:spChg chg="mod">
          <ac:chgData name="Evelyn Chai Fong Shen" userId="e8f86d1b-17cf-44b0-9586-f1405db090a0" providerId="ADAL" clId="{8F3A50B9-37B8-4BF7-A06D-17ECAFE0FB67}" dt="2026-09-09T09:23:40.094" v="16" actId="20577"/>
          <ac:spMkLst>
            <pc:docMk/>
            <pc:sldMk cId="156224094" sldId="270"/>
            <ac:spMk id="3" creationId="{D1726BCF-FB89-5795-BB9E-C9368FBE190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EF9BBD-DBBC-A8EF-2DBF-7E18CEBC07B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75A766-3BBD-360B-1FBC-87E4F146408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778DB8-1A25-1847-BF4E-079AD2B87B79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9D5C45-41BC-43A2-FB05-51D994E9EB5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27CE7B-D736-2E14-A176-3248A4939F9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25A134-8DE4-7B4E-BDC6-6EE56F0E6A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91036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3FE1E-F687-034E-82BC-7B27064E3726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4DBC58-7661-9344-93FE-D6BC8E2F52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6568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BF9FC09-337A-06EF-8CFF-65EC03D4607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72B0F45-A68A-21B7-8E37-688C077D05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3888" y="1122363"/>
            <a:ext cx="6983412" cy="2222721"/>
          </a:xfrm>
        </p:spPr>
        <p:txBody>
          <a:bodyPr anchor="b"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65AA65-100F-93FE-A60B-526C8D8835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3888" y="3549953"/>
            <a:ext cx="6983412" cy="666448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2EC7DD67-B70D-E672-92F6-F25774E979B5}"/>
              </a:ext>
            </a:extLst>
          </p:cNvPr>
          <p:cNvSpPr txBox="1">
            <a:spLocks/>
          </p:cNvSpPr>
          <p:nvPr userDrawn="1"/>
        </p:nvSpPr>
        <p:spPr>
          <a:xfrm>
            <a:off x="623888" y="6344212"/>
            <a:ext cx="4194692" cy="118728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Private and Confidential  l  Not for Reproduction or Distribution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018C0F0-E37D-4DE3-8B56-376BE61B652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3888" y="4323418"/>
            <a:ext cx="2743200" cy="195704"/>
          </a:xfrm>
        </p:spPr>
        <p:txBody>
          <a:bodyPr>
            <a:noAutofit/>
          </a:bodyPr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  <a:lvl2pPr>
              <a:defRPr sz="1000">
                <a:solidFill>
                  <a:schemeClr val="bg1"/>
                </a:solidFill>
              </a:defRPr>
            </a:lvl2pPr>
            <a:lvl3pPr>
              <a:defRPr sz="1000">
                <a:solidFill>
                  <a:schemeClr val="bg1"/>
                </a:solidFill>
              </a:defRPr>
            </a:lvl3pPr>
            <a:lvl4pPr>
              <a:defRPr sz="1000">
                <a:solidFill>
                  <a:schemeClr val="bg1"/>
                </a:solidFill>
              </a:defRPr>
            </a:lvl4pPr>
            <a:lvl5pPr>
              <a:defRPr sz="1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date</a:t>
            </a:r>
          </a:p>
        </p:txBody>
      </p:sp>
    </p:spTree>
    <p:extLst>
      <p:ext uri="{BB962C8B-B14F-4D97-AF65-F5344CB8AC3E}">
        <p14:creationId xmlns:p14="http://schemas.microsoft.com/office/powerpoint/2010/main" val="2476713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01D4EF0-7587-46F9-A62D-DB2364AA7F8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20149" y="0"/>
            <a:ext cx="4471851" cy="6858000"/>
          </a:xfrm>
        </p:spPr>
        <p:txBody>
          <a:bodyPr/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BF9FC09-337A-06EF-8CFF-65EC03D4607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72B0F45-A68A-21B7-8E37-688C077D05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3888" y="1122363"/>
            <a:ext cx="6983412" cy="2222721"/>
          </a:xfrm>
        </p:spPr>
        <p:txBody>
          <a:bodyPr anchor="b"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65AA65-100F-93FE-A60B-526C8D8835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3888" y="3549953"/>
            <a:ext cx="6983412" cy="666448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2EC7DD67-B70D-E672-92F6-F25774E979B5}"/>
              </a:ext>
            </a:extLst>
          </p:cNvPr>
          <p:cNvSpPr txBox="1">
            <a:spLocks/>
          </p:cNvSpPr>
          <p:nvPr userDrawn="1"/>
        </p:nvSpPr>
        <p:spPr>
          <a:xfrm>
            <a:off x="623888" y="6344212"/>
            <a:ext cx="4194692" cy="118728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Private and Confidential  l  Not for Reproduction or Distribution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AA19093B-30AF-28D3-A786-6B44BC881F3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3888" y="4323418"/>
            <a:ext cx="2743200" cy="195704"/>
          </a:xfrm>
        </p:spPr>
        <p:txBody>
          <a:bodyPr>
            <a:noAutofit/>
          </a:bodyPr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  <a:lvl2pPr>
              <a:defRPr sz="1000">
                <a:solidFill>
                  <a:schemeClr val="bg1"/>
                </a:solidFill>
              </a:defRPr>
            </a:lvl2pPr>
            <a:lvl3pPr>
              <a:defRPr sz="1000">
                <a:solidFill>
                  <a:schemeClr val="bg1"/>
                </a:solidFill>
              </a:defRPr>
            </a:lvl3pPr>
            <a:lvl4pPr>
              <a:defRPr sz="1000">
                <a:solidFill>
                  <a:schemeClr val="bg1"/>
                </a:solidFill>
              </a:defRPr>
            </a:lvl4pPr>
            <a:lvl5pPr>
              <a:defRPr sz="1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date</a:t>
            </a:r>
          </a:p>
        </p:txBody>
      </p:sp>
    </p:spTree>
    <p:extLst>
      <p:ext uri="{BB962C8B-B14F-4D97-AF65-F5344CB8AC3E}">
        <p14:creationId xmlns:p14="http://schemas.microsoft.com/office/powerpoint/2010/main" val="38652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ADC70-F1F7-1AD1-BEA4-4CAB431BB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631826"/>
            <a:ext cx="10944225" cy="59856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0B876E64-EE87-7C63-E1C6-19A41769C6C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23887" y="1404000"/>
            <a:ext cx="9877858" cy="4833288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FE76FA9-D082-AF04-8323-29515EB50D4D}"/>
              </a:ext>
            </a:extLst>
          </p:cNvPr>
          <p:cNvCxnSpPr>
            <a:cxnSpLocks/>
          </p:cNvCxnSpPr>
          <p:nvPr userDrawn="1"/>
        </p:nvCxnSpPr>
        <p:spPr>
          <a:xfrm>
            <a:off x="0" y="442868"/>
            <a:ext cx="48923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4FE5C1F2-2F47-3DF8-6733-2D7955180440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23888" y="368999"/>
            <a:ext cx="5184776" cy="163078"/>
          </a:xfrm>
        </p:spPr>
        <p:txBody>
          <a:bodyPr anchor="ctr">
            <a:noAutofit/>
          </a:bodyPr>
          <a:lstStyle>
            <a:lvl1pPr marL="0" indent="0">
              <a:buNone/>
              <a:defRPr sz="1000" b="0"/>
            </a:lvl1pPr>
            <a:lvl4pPr marL="1371600" indent="0">
              <a:buNone/>
              <a:defRPr/>
            </a:lvl4pPr>
          </a:lstStyle>
          <a:p>
            <a:r>
              <a:rPr lang="en-GB" sz="1000" dirty="0">
                <a:solidFill>
                  <a:schemeClr val="tx1"/>
                </a:solidFill>
                <a:latin typeface="+mn-lt"/>
              </a:rPr>
              <a:t>Click to add Presentation title</a:t>
            </a:r>
            <a:endParaRPr lang="en-US" sz="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257AFD-F2B1-71D9-8D73-EC5A6B6573A0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3CDCBC-5D8E-0D89-64C5-26A4FBA2831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0677526" y="375904"/>
            <a:ext cx="885274" cy="17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659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BF9FC09-337A-06EF-8CFF-65EC03D4607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565" y="0"/>
            <a:ext cx="12206565" cy="686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72B0F45-A68A-21B7-8E37-688C077D05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3888" y="1122363"/>
            <a:ext cx="6983412" cy="2222721"/>
          </a:xfrm>
        </p:spPr>
        <p:txBody>
          <a:bodyPr anchor="b">
            <a:no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65AA65-100F-93FE-A60B-526C8D8835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3888" y="3549953"/>
            <a:ext cx="6983412" cy="666448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B1391A6-C54A-4894-5EE3-A5D2E0A3216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677526" y="375904"/>
            <a:ext cx="885274" cy="17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102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Full tex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ADC70-F1F7-1AD1-BEA4-4CAB431BB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631826"/>
            <a:ext cx="10944225" cy="59856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0B876E64-EE87-7C63-E1C6-19A41769C6C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23887" y="1404000"/>
            <a:ext cx="9877858" cy="4833288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FE76FA9-D082-AF04-8323-29515EB50D4D}"/>
              </a:ext>
            </a:extLst>
          </p:cNvPr>
          <p:cNvCxnSpPr>
            <a:cxnSpLocks/>
          </p:cNvCxnSpPr>
          <p:nvPr userDrawn="1"/>
        </p:nvCxnSpPr>
        <p:spPr>
          <a:xfrm>
            <a:off x="0" y="442868"/>
            <a:ext cx="48923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4FE5C1F2-2F47-3DF8-6733-2D7955180440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23888" y="368999"/>
            <a:ext cx="5184776" cy="163078"/>
          </a:xfrm>
        </p:spPr>
        <p:txBody>
          <a:bodyPr anchor="ctr">
            <a:noAutofit/>
          </a:bodyPr>
          <a:lstStyle>
            <a:lvl1pPr marL="0" indent="0">
              <a:buNone/>
              <a:defRPr sz="1000" b="0"/>
            </a:lvl1pPr>
            <a:lvl4pPr marL="1371600" indent="0">
              <a:buNone/>
              <a:defRPr/>
            </a:lvl4pPr>
          </a:lstStyle>
          <a:p>
            <a:r>
              <a:rPr lang="en-GB" sz="1000" dirty="0">
                <a:solidFill>
                  <a:schemeClr val="tx1"/>
                </a:solidFill>
                <a:latin typeface="+mn-lt"/>
              </a:rPr>
              <a:t>Click to add Section</a:t>
            </a:r>
            <a:endParaRPr lang="en-US" sz="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257AFD-F2B1-71D9-8D73-EC5A6B6573A0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A063EE5-ABEE-224D-2A86-9E9715B42F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0677526" y="375904"/>
            <a:ext cx="885274" cy="17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734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2 column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ADC70-F1F7-1AD1-BEA4-4CAB431BB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631826"/>
            <a:ext cx="10944225" cy="59856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0B876E64-EE87-7C63-E1C6-19A41769C6C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23887" y="1404000"/>
            <a:ext cx="10944224" cy="4833288"/>
          </a:xfrm>
        </p:spPr>
        <p:txBody>
          <a:bodyPr numCol="2" spcCol="576000"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  <a:p>
            <a:pPr lvl="4"/>
            <a:endParaRPr lang="en-GB" dirty="0"/>
          </a:p>
          <a:p>
            <a:pPr lvl="4"/>
            <a:endParaRPr lang="en-GB" dirty="0"/>
          </a:p>
          <a:p>
            <a:pPr lvl="4"/>
            <a:endParaRPr lang="en-GB" dirty="0"/>
          </a:p>
          <a:p>
            <a:pPr lvl="4"/>
            <a:endParaRPr lang="en-GB" dirty="0"/>
          </a:p>
          <a:p>
            <a:pPr lvl="4"/>
            <a:endParaRPr lang="en-GB" dirty="0"/>
          </a:p>
          <a:p>
            <a:pPr lvl="4"/>
            <a:endParaRPr lang="en-GB" dirty="0"/>
          </a:p>
          <a:p>
            <a:pPr lvl="4"/>
            <a:endParaRPr lang="en-GB" dirty="0"/>
          </a:p>
          <a:p>
            <a:pPr lvl="4"/>
            <a:endParaRPr lang="en-GB" dirty="0"/>
          </a:p>
          <a:p>
            <a:pPr lvl="4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FE76FA9-D082-AF04-8323-29515EB50D4D}"/>
              </a:ext>
            </a:extLst>
          </p:cNvPr>
          <p:cNvCxnSpPr>
            <a:cxnSpLocks/>
          </p:cNvCxnSpPr>
          <p:nvPr userDrawn="1"/>
        </p:nvCxnSpPr>
        <p:spPr>
          <a:xfrm>
            <a:off x="0" y="442868"/>
            <a:ext cx="48923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4FE5C1F2-2F47-3DF8-6733-2D7955180440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23888" y="368999"/>
            <a:ext cx="5184776" cy="163078"/>
          </a:xfrm>
        </p:spPr>
        <p:txBody>
          <a:bodyPr anchor="ctr">
            <a:noAutofit/>
          </a:bodyPr>
          <a:lstStyle>
            <a:lvl1pPr marL="0" indent="0">
              <a:buNone/>
              <a:defRPr sz="1000" b="0"/>
            </a:lvl1pPr>
            <a:lvl4pPr marL="1371600" indent="0">
              <a:buNone/>
              <a:defRPr/>
            </a:lvl4pPr>
          </a:lstStyle>
          <a:p>
            <a:r>
              <a:rPr lang="en-GB" sz="1000" dirty="0">
                <a:solidFill>
                  <a:schemeClr val="tx1"/>
                </a:solidFill>
                <a:latin typeface="+mn-lt"/>
              </a:rPr>
              <a:t>Click to add Section</a:t>
            </a:r>
            <a:endParaRPr lang="en-US" sz="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68091C-7327-B157-AC03-224338F3E8C0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C02919D-45C9-62D3-42F7-1DF6DDC6F73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0677526" y="375904"/>
            <a:ext cx="885274" cy="17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661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Text + im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ADC70-F1F7-1AD1-BEA4-4CAB431BB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633600"/>
            <a:ext cx="5184776" cy="59856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0B876E64-EE87-7C63-E1C6-19A41769C6C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23887" y="1404000"/>
            <a:ext cx="5184776" cy="4820400"/>
          </a:xfrm>
        </p:spPr>
        <p:txBody>
          <a:bodyPr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32DB36C-89C8-CC73-7C2C-18AA964459C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383338" y="0"/>
            <a:ext cx="5808662" cy="6237288"/>
          </a:xfrm>
        </p:spPr>
        <p:txBody>
          <a:bodyPr/>
          <a:lstStyle/>
          <a:p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CA5A572-EFA5-3362-317B-9D3FB5260191}"/>
              </a:ext>
            </a:extLst>
          </p:cNvPr>
          <p:cNvCxnSpPr>
            <a:cxnSpLocks/>
          </p:cNvCxnSpPr>
          <p:nvPr userDrawn="1"/>
        </p:nvCxnSpPr>
        <p:spPr>
          <a:xfrm>
            <a:off x="0" y="442868"/>
            <a:ext cx="48923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16">
            <a:extLst>
              <a:ext uri="{FF2B5EF4-FFF2-40B4-BE49-F238E27FC236}">
                <a16:creationId xmlns:a16="http://schemas.microsoft.com/office/drawing/2014/main" id="{412438FE-D7DC-03F1-1229-AEAF1992F9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3888" y="368999"/>
            <a:ext cx="5184776" cy="163078"/>
          </a:xfrm>
        </p:spPr>
        <p:txBody>
          <a:bodyPr anchor="ctr">
            <a:noAutofit/>
          </a:bodyPr>
          <a:lstStyle>
            <a:lvl1pPr marL="0" indent="0">
              <a:buNone/>
              <a:defRPr sz="1000" b="0"/>
            </a:lvl1pPr>
            <a:lvl4pPr marL="1371600" indent="0">
              <a:buNone/>
              <a:defRPr/>
            </a:lvl4pPr>
          </a:lstStyle>
          <a:p>
            <a:r>
              <a:rPr lang="en-GB" sz="1000" dirty="0">
                <a:solidFill>
                  <a:schemeClr val="tx1"/>
                </a:solidFill>
                <a:latin typeface="+mn-lt"/>
              </a:rPr>
              <a:t>Click to add Section</a:t>
            </a:r>
            <a:endParaRPr lang="en-US" sz="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555351-2F8F-8B04-E363-BCD0CADA022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2D6CDB-B306-75BD-8C7F-A96AF1AF7A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00019" y="375460"/>
            <a:ext cx="668093" cy="13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65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Full image + text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32DB36C-89C8-CC73-7C2C-18AA964459C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5760D5-F2E3-43F9-2208-9B87C13F44C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3FADC70-F1F7-1AD1-BEA4-4CAB431BB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3481" y="633600"/>
            <a:ext cx="4104633" cy="59856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0B876E64-EE87-7C63-E1C6-19A41769C6C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7463480" y="1404000"/>
            <a:ext cx="4104633" cy="4820400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F2C8AB-F3FC-1734-9623-753592837263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5FB77AC-8B1F-AB44-8C59-0D3B76C235A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875BC1-C0A8-F0C9-C3CD-47FA23CFA54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93681" y="375460"/>
            <a:ext cx="874431" cy="17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892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ADC70-F1F7-1AD1-BEA4-4CAB431BB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633600"/>
            <a:ext cx="5184776" cy="59856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0B876E64-EE87-7C63-E1C6-19A41769C6C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23887" y="1404000"/>
            <a:ext cx="5184776" cy="4833288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" name="Chart Placeholder 4">
            <a:extLst>
              <a:ext uri="{FF2B5EF4-FFF2-40B4-BE49-F238E27FC236}">
                <a16:creationId xmlns:a16="http://schemas.microsoft.com/office/drawing/2014/main" id="{B79FB6CE-C78C-77E0-2307-42AA3336FF1B}"/>
              </a:ext>
            </a:extLst>
          </p:cNvPr>
          <p:cNvSpPr>
            <a:spLocks noGrp="1"/>
          </p:cNvSpPr>
          <p:nvPr>
            <p:ph type="chart" sz="quarter" idx="12"/>
          </p:nvPr>
        </p:nvSpPr>
        <p:spPr>
          <a:xfrm>
            <a:off x="6383338" y="0"/>
            <a:ext cx="5808662" cy="6858000"/>
          </a:xfrm>
        </p:spPr>
        <p:txBody>
          <a:bodyPr/>
          <a:lstStyle/>
          <a:p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871F80A-EEFC-CF44-79C7-8FB229FDFB56}"/>
              </a:ext>
            </a:extLst>
          </p:cNvPr>
          <p:cNvCxnSpPr>
            <a:cxnSpLocks/>
          </p:cNvCxnSpPr>
          <p:nvPr userDrawn="1"/>
        </p:nvCxnSpPr>
        <p:spPr>
          <a:xfrm>
            <a:off x="0" y="442868"/>
            <a:ext cx="48923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16">
            <a:extLst>
              <a:ext uri="{FF2B5EF4-FFF2-40B4-BE49-F238E27FC236}">
                <a16:creationId xmlns:a16="http://schemas.microsoft.com/office/drawing/2014/main" id="{D4EF71C3-93FF-370C-32B2-1C11991B028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3888" y="368999"/>
            <a:ext cx="5184776" cy="163078"/>
          </a:xfrm>
        </p:spPr>
        <p:txBody>
          <a:bodyPr anchor="ctr">
            <a:noAutofit/>
          </a:bodyPr>
          <a:lstStyle>
            <a:lvl1pPr marL="0" indent="0">
              <a:buNone/>
              <a:defRPr sz="1000" b="0"/>
            </a:lvl1pPr>
            <a:lvl4pPr marL="1371600" indent="0">
              <a:buNone/>
              <a:defRPr/>
            </a:lvl4pPr>
          </a:lstStyle>
          <a:p>
            <a:r>
              <a:rPr lang="en-GB" sz="1000" dirty="0">
                <a:solidFill>
                  <a:schemeClr val="tx1"/>
                </a:solidFill>
                <a:latin typeface="+mn-lt"/>
              </a:rPr>
              <a:t>Click to add Section</a:t>
            </a:r>
            <a:endParaRPr lang="en-US" sz="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A98D07-2F8E-1DBA-CF49-6B7BAFF379D8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57FC113-9234-7A28-84F1-61E44DECD7B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0677526" y="375904"/>
            <a:ext cx="885274" cy="17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60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ble Placeholder 4">
            <a:extLst>
              <a:ext uri="{FF2B5EF4-FFF2-40B4-BE49-F238E27FC236}">
                <a16:creationId xmlns:a16="http://schemas.microsoft.com/office/drawing/2014/main" id="{FED44E78-9B58-7D40-52C4-79ADFDE8F647}"/>
              </a:ext>
            </a:extLst>
          </p:cNvPr>
          <p:cNvSpPr>
            <a:spLocks noGrp="1"/>
          </p:cNvSpPr>
          <p:nvPr>
            <p:ph type="tbl" sz="quarter" idx="15"/>
          </p:nvPr>
        </p:nvSpPr>
        <p:spPr>
          <a:xfrm>
            <a:off x="623887" y="1404000"/>
            <a:ext cx="10944224" cy="4833288"/>
          </a:xfrm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FADC70-F1F7-1AD1-BEA4-4CAB431BB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631826"/>
            <a:ext cx="10944225" cy="598566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FE76FA9-D082-AF04-8323-29515EB50D4D}"/>
              </a:ext>
            </a:extLst>
          </p:cNvPr>
          <p:cNvCxnSpPr>
            <a:cxnSpLocks/>
          </p:cNvCxnSpPr>
          <p:nvPr userDrawn="1"/>
        </p:nvCxnSpPr>
        <p:spPr>
          <a:xfrm>
            <a:off x="0" y="442868"/>
            <a:ext cx="48923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4FE5C1F2-2F47-3DF8-6733-2D7955180440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23888" y="368999"/>
            <a:ext cx="5184776" cy="163078"/>
          </a:xfrm>
        </p:spPr>
        <p:txBody>
          <a:bodyPr anchor="ctr">
            <a:noAutofit/>
          </a:bodyPr>
          <a:lstStyle>
            <a:lvl1pPr marL="0" indent="0">
              <a:buNone/>
              <a:defRPr sz="1000" b="0"/>
            </a:lvl1pPr>
            <a:lvl4pPr marL="1371600" indent="0">
              <a:buNone/>
              <a:defRPr/>
            </a:lvl4pPr>
          </a:lstStyle>
          <a:p>
            <a:r>
              <a:rPr lang="en-GB" sz="1000" dirty="0">
                <a:solidFill>
                  <a:schemeClr val="tx1"/>
                </a:solidFill>
                <a:latin typeface="+mn-lt"/>
              </a:rPr>
              <a:t>Click to add Section</a:t>
            </a:r>
            <a:endParaRPr lang="en-US" sz="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68091C-7327-B157-AC03-224338F3E8C0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677BCA2-B07E-53EF-E13A-E6C4580CC7F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0677526" y="375904"/>
            <a:ext cx="885274" cy="17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818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303EC-6883-6864-0882-3477B12C1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7906289-4E41-B7B7-F49F-8B8157635920}"/>
              </a:ext>
            </a:extLst>
          </p:cNvPr>
          <p:cNvCxnSpPr>
            <a:cxnSpLocks/>
          </p:cNvCxnSpPr>
          <p:nvPr userDrawn="1"/>
        </p:nvCxnSpPr>
        <p:spPr>
          <a:xfrm>
            <a:off x="0" y="442868"/>
            <a:ext cx="48923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16">
            <a:extLst>
              <a:ext uri="{FF2B5EF4-FFF2-40B4-BE49-F238E27FC236}">
                <a16:creationId xmlns:a16="http://schemas.microsoft.com/office/drawing/2014/main" id="{B6ECCC32-F6E0-AB95-B945-72B1F10B816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23888" y="368999"/>
            <a:ext cx="5184776" cy="163078"/>
          </a:xfrm>
        </p:spPr>
        <p:txBody>
          <a:bodyPr anchor="ctr">
            <a:noAutofit/>
          </a:bodyPr>
          <a:lstStyle>
            <a:lvl1pPr marL="0" indent="0">
              <a:buNone/>
              <a:defRPr sz="1000" b="0"/>
            </a:lvl1pPr>
            <a:lvl4pPr marL="1371600" indent="0">
              <a:buNone/>
              <a:defRPr/>
            </a:lvl4pPr>
          </a:lstStyle>
          <a:p>
            <a:r>
              <a:rPr lang="en-GB" sz="1000" dirty="0">
                <a:solidFill>
                  <a:schemeClr val="tx1"/>
                </a:solidFill>
                <a:latin typeface="+mn-lt"/>
              </a:rPr>
              <a:t>Click to add Section</a:t>
            </a:r>
            <a:endParaRPr lang="en-US" sz="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A0B4637C-F6F0-CB6A-17CA-EE212048E495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8824914" y="6356350"/>
            <a:ext cx="2743200" cy="195705"/>
          </a:xfrm>
        </p:spPr>
        <p:txBody>
          <a:bodyPr/>
          <a:lstStyle/>
          <a:p>
            <a:fld id="{F5FB77AC-8B1F-AB44-8C59-0D3B76C235A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A3C6601F-F422-5D55-3EC7-EC4884A0B76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0677526" y="375904"/>
            <a:ext cx="885274" cy="17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0663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BF9FC09-337A-06EF-8CFF-65EC03D4607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72B0F45-A68A-21B7-8E37-688C077D05A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3888" y="1122363"/>
            <a:ext cx="6983412" cy="2222721"/>
          </a:xfrm>
        </p:spPr>
        <p:txBody>
          <a:bodyPr anchor="b"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end title style</a:t>
            </a:r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2EC7DD67-B70D-E672-92F6-F25774E979B5}"/>
              </a:ext>
            </a:extLst>
          </p:cNvPr>
          <p:cNvSpPr txBox="1">
            <a:spLocks/>
          </p:cNvSpPr>
          <p:nvPr userDrawn="1"/>
        </p:nvSpPr>
        <p:spPr>
          <a:xfrm>
            <a:off x="623888" y="6344212"/>
            <a:ext cx="4194692" cy="118728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Private and Confidential  l  Not for Reproduction or Distribution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DE38032-AFC4-387E-34B9-09B3CF14CF3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3888" y="4010026"/>
            <a:ext cx="4997556" cy="2227262"/>
          </a:xfrm>
        </p:spPr>
        <p:txBody>
          <a:bodyPr anchor="b"/>
          <a:lstStyle>
            <a:lvl1pPr marL="0" indent="0">
              <a:buNone/>
              <a:defRPr sz="1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Contact</a:t>
            </a:r>
          </a:p>
          <a:p>
            <a:pPr lvl="0"/>
            <a:r>
              <a:rPr lang="en-GB" dirty="0"/>
              <a:t>83 Clemenceau Avenue, #10-01, UE Square</a:t>
            </a:r>
            <a:br>
              <a:rPr lang="en-GB" dirty="0"/>
            </a:br>
            <a:r>
              <a:rPr lang="en-GB" dirty="0"/>
              <a:t>Singapore 239920</a:t>
            </a:r>
            <a:br>
              <a:rPr lang="en-GB" dirty="0"/>
            </a:br>
            <a:r>
              <a:rPr lang="en-GB" dirty="0" err="1"/>
              <a:t>info@uobkh.com</a:t>
            </a:r>
            <a:endParaRPr lang="en-GB" dirty="0"/>
          </a:p>
          <a:p>
            <a:pPr lvl="0"/>
            <a:r>
              <a:rPr lang="en-GB" dirty="0" err="1"/>
              <a:t>uobkh.com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304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9AD046-6BFD-4DF9-156F-523DAFE4F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620713"/>
            <a:ext cx="10944225" cy="64174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EDB41F-A147-2661-6208-745499536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1357919"/>
            <a:ext cx="10944224" cy="490296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29A8E-356A-BA0F-ABED-171C5055F8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3888" y="6356351"/>
            <a:ext cx="2743200" cy="19570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BB4FA3-704F-B652-8E5B-53AF2512A3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24914" y="6356350"/>
            <a:ext cx="2743200" cy="19570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FB77AC-8B1F-AB44-8C59-0D3B76C235A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523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62" r:id="rId3"/>
    <p:sldLayoutId id="2147483651" r:id="rId4"/>
    <p:sldLayoutId id="2147483650" r:id="rId5"/>
    <p:sldLayoutId id="2147483659" r:id="rId6"/>
    <p:sldLayoutId id="2147483653" r:id="rId7"/>
    <p:sldLayoutId id="2147483655" r:id="rId8"/>
    <p:sldLayoutId id="2147483654" r:id="rId9"/>
    <p:sldLayoutId id="2147483661" r:id="rId10"/>
    <p:sldLayoutId id="2147483658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914400" rtl="0" eaLnBrk="1" latinLnBrk="0" hangingPunct="1">
        <a:lnSpc>
          <a:spcPct val="120000"/>
        </a:lnSpc>
        <a:spcBef>
          <a:spcPts val="700"/>
        </a:spcBef>
        <a:buClr>
          <a:schemeClr val="accent1"/>
        </a:buClr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indent="-215900" algn="l" defTabSz="914400" rtl="0" eaLnBrk="1" latinLnBrk="0" hangingPunct="1">
        <a:lnSpc>
          <a:spcPct val="120000"/>
        </a:lnSpc>
        <a:spcBef>
          <a:spcPts val="700"/>
        </a:spcBef>
        <a:buClr>
          <a:schemeClr val="accent1"/>
        </a:buClr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48000" indent="-216000" algn="l" defTabSz="914400" rtl="0" eaLnBrk="1" latinLnBrk="0" hangingPunct="1">
        <a:lnSpc>
          <a:spcPct val="120000"/>
        </a:lnSpc>
        <a:spcBef>
          <a:spcPts val="700"/>
        </a:spcBef>
        <a:buClr>
          <a:schemeClr val="accent1"/>
        </a:buClr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864000" indent="-216000" algn="l" defTabSz="914400" rtl="0" eaLnBrk="1" latinLnBrk="0" hangingPunct="1">
        <a:lnSpc>
          <a:spcPct val="120000"/>
        </a:lnSpc>
        <a:spcBef>
          <a:spcPts val="700"/>
        </a:spcBef>
        <a:buClr>
          <a:schemeClr val="accent1"/>
        </a:buClr>
        <a:buFont typeface="Arial" panose="020B0604020202020204" pitchFamily="34" charset="0"/>
        <a:buChar char="•"/>
        <a:tabLst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080000" indent="-216000" algn="l" defTabSz="914400" rtl="0" eaLnBrk="1" latinLnBrk="0" hangingPunct="1">
        <a:lnSpc>
          <a:spcPct val="120000"/>
        </a:lnSpc>
        <a:spcBef>
          <a:spcPts val="700"/>
        </a:spcBef>
        <a:buClr>
          <a:schemeClr val="accent1"/>
        </a:buClr>
        <a:buFont typeface="Arial" panose="020B0604020202020204" pitchFamily="34" charset="0"/>
        <a:buChar char="•"/>
        <a:tabLst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93" userDrawn="1">
          <p15:clr>
            <a:srgbClr val="F26B43"/>
          </p15:clr>
        </p15:guide>
        <p15:guide id="2" pos="7287" userDrawn="1">
          <p15:clr>
            <a:srgbClr val="F26B43"/>
          </p15:clr>
        </p15:guide>
        <p15:guide id="3" pos="3659" userDrawn="1">
          <p15:clr>
            <a:srgbClr val="F26B43"/>
          </p15:clr>
        </p15:guide>
        <p15:guide id="4" pos="4021" userDrawn="1">
          <p15:clr>
            <a:srgbClr val="F26B43"/>
          </p15:clr>
        </p15:guide>
        <p15:guide id="5" orient="horz" pos="391" userDrawn="1">
          <p15:clr>
            <a:srgbClr val="F26B43"/>
          </p15:clr>
        </p15:guide>
        <p15:guide id="6" orient="horz" pos="392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10" Type="http://schemas.openxmlformats.org/officeDocument/2006/relationships/slide" Target="slide11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25.png"/><Relationship Id="rId5" Type="http://schemas.openxmlformats.org/officeDocument/2006/relationships/image" Target="../media/image12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8EE4C-6C56-C437-C39A-CF7489680D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Options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726BCF-FB89-5795-BB9E-C9368FBE190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Application </a:t>
            </a:r>
            <a:r>
              <a:rPr lang="en-US" dirty="0"/>
              <a:t>Guide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CFF0B4-2325-167D-8FA3-24E2480D8F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Version: 290426</a:t>
            </a:r>
          </a:p>
        </p:txBody>
      </p:sp>
    </p:spTree>
    <p:extLst>
      <p:ext uri="{BB962C8B-B14F-4D97-AF65-F5344CB8AC3E}">
        <p14:creationId xmlns:p14="http://schemas.microsoft.com/office/powerpoint/2010/main" val="156224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16619-7948-3BAB-C071-46818A963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 of 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70A4F4-D9DE-3B2E-0910-7E5459CF6B9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23887" y="1230392"/>
            <a:ext cx="9877858" cy="4833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Tab</a:t>
            </a:r>
          </a:p>
          <a:p>
            <a:pPr lvl="1"/>
            <a:r>
              <a:rPr lang="en-US" sz="1500" dirty="0">
                <a:hlinkClick r:id="rId2" action="ppaction://hlinksldjump"/>
              </a:rPr>
              <a:t>Home</a:t>
            </a:r>
            <a:endParaRPr lang="en-US" sz="1500" dirty="0"/>
          </a:p>
          <a:p>
            <a:pPr lvl="1"/>
            <a:r>
              <a:rPr lang="en-US" sz="1500" dirty="0">
                <a:hlinkClick r:id="rId3" action="ppaction://hlinksldjump"/>
              </a:rPr>
              <a:t>Portfolio</a:t>
            </a:r>
            <a:endParaRPr lang="en-US" sz="1500" dirty="0"/>
          </a:p>
          <a:p>
            <a:pPr lvl="1"/>
            <a:r>
              <a:rPr lang="en-US" sz="1500" dirty="0">
                <a:hlinkClick r:id="rId4" action="ppaction://hlinksldjump"/>
              </a:rPr>
              <a:t>Trade</a:t>
            </a:r>
            <a:endParaRPr lang="en-US" sz="1500" dirty="0"/>
          </a:p>
          <a:p>
            <a:pPr lvl="1"/>
            <a:r>
              <a:rPr lang="en-US" sz="1500" dirty="0">
                <a:hlinkClick r:id="rId5" action="ppaction://hlinksldjump"/>
              </a:rPr>
              <a:t>Watchlist</a:t>
            </a:r>
            <a:endParaRPr lang="en-US" sz="1500" dirty="0"/>
          </a:p>
          <a:p>
            <a:pPr lvl="1"/>
            <a:r>
              <a:rPr lang="en-US" sz="1500" dirty="0">
                <a:hlinkClick r:id="rId6" action="ppaction://hlinksldjump"/>
              </a:rPr>
              <a:t>Markets</a:t>
            </a:r>
            <a:endParaRPr lang="en-US" sz="1500" dirty="0"/>
          </a:p>
          <a:p>
            <a:pPr lvl="1"/>
            <a:r>
              <a:rPr lang="en-US" sz="1500" dirty="0">
                <a:hlinkClick r:id="rId7" action="ppaction://hlinksldjump"/>
              </a:rPr>
              <a:t>Menu - </a:t>
            </a:r>
            <a:r>
              <a:rPr lang="en-US" sz="1400" dirty="0">
                <a:hlinkClick r:id="rId7" action="ppaction://hlinksldjump"/>
              </a:rPr>
              <a:t>How do I subscribe to live options chains?</a:t>
            </a:r>
            <a:endParaRPr lang="en-US" sz="1500" dirty="0"/>
          </a:p>
          <a:p>
            <a:pPr marL="0" indent="0">
              <a:buNone/>
            </a:pPr>
            <a:r>
              <a:rPr lang="en-US" sz="1500" dirty="0"/>
              <a:t>Trade</a:t>
            </a:r>
          </a:p>
          <a:p>
            <a:pPr lvl="1"/>
            <a:r>
              <a:rPr lang="en-US" sz="1500" dirty="0">
                <a:hlinkClick r:id="rId8" action="ppaction://hlinksldjump"/>
              </a:rPr>
              <a:t>How to use the Options Wizard?</a:t>
            </a:r>
            <a:endParaRPr lang="en-US" sz="1500" dirty="0"/>
          </a:p>
          <a:p>
            <a:pPr lvl="1"/>
            <a:r>
              <a:rPr lang="en-US" sz="1500" dirty="0">
                <a:hlinkClick r:id="rId9" action="ppaction://hlinksldjump"/>
              </a:rPr>
              <a:t>How to trade using the Options Chain?</a:t>
            </a:r>
            <a:endParaRPr lang="en-SG" sz="1500" dirty="0"/>
          </a:p>
          <a:p>
            <a:pPr lvl="1"/>
            <a:r>
              <a:rPr lang="en-US" sz="1500" dirty="0">
                <a:hlinkClick r:id="rId10" action="ppaction://hlinksldjump"/>
              </a:rPr>
              <a:t>How do I modify or cancel an options order?</a:t>
            </a:r>
            <a:endParaRPr lang="en-US" sz="1500" dirty="0"/>
          </a:p>
          <a:p>
            <a:pPr marL="215900" lvl="1" indent="0">
              <a:buNone/>
            </a:pP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D79EF9-879F-6B00-F0A6-9080E39C6F63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dirty="0"/>
              <a:t>Options – User Guide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B234E5-96BA-1020-5477-B1DE2968DD70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28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00FEDF-4F18-C1D1-B4F2-4A8C2C7529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6C4E4-9AA5-61DB-86FF-B66563E29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Home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863870-BDF7-F5D9-370F-FEAE904881F2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Tab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D89A771-B27C-D6EA-7695-A0173DDD2F35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9342431-C94B-90A6-DC44-62BC1772099C}"/>
              </a:ext>
            </a:extLst>
          </p:cNvPr>
          <p:cNvSpPr txBox="1">
            <a:spLocks/>
          </p:cNvSpPr>
          <p:nvPr/>
        </p:nvSpPr>
        <p:spPr>
          <a:xfrm>
            <a:off x="623887" y="1230392"/>
            <a:ext cx="3855516" cy="5456158"/>
          </a:xfrm>
          <a:prstGeom prst="rect">
            <a:avLst/>
          </a:prstGeom>
        </p:spPr>
        <p:txBody>
          <a:bodyPr vert="horz" lIns="0" tIns="0" rIns="0" bIns="0" rtlCol="0">
            <a:normAutofit fontScale="92500" lnSpcReduction="10000"/>
          </a:bodyPr>
          <a:lstStyle>
            <a:lvl1pPr marL="2159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8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4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80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500" dirty="0"/>
              <a:t>The Home page provides a quick overview of the user's </a:t>
            </a:r>
            <a:r>
              <a:rPr lang="en-US" sz="1500" b="1" dirty="0"/>
              <a:t>portfolio, account value, positions, upcoming events, and financial news</a:t>
            </a:r>
            <a:r>
              <a:rPr lang="en-US" sz="1500" dirty="0"/>
              <a:t>.</a:t>
            </a:r>
            <a:endParaRPr lang="en-SG" sz="1500" dirty="0"/>
          </a:p>
          <a:p>
            <a:pPr marL="0" indent="0">
              <a:buNone/>
            </a:pPr>
            <a:br>
              <a:rPr lang="en-SG" sz="1500" dirty="0"/>
            </a:br>
            <a:r>
              <a:rPr lang="en-SG" sz="1500" b="1" dirty="0">
                <a:solidFill>
                  <a:srgbClr val="C00000"/>
                </a:solidFill>
              </a:rPr>
              <a:t>Value | Performance: </a:t>
            </a:r>
            <a:r>
              <a:rPr lang="en-SG" sz="1500" dirty="0"/>
              <a:t>View your current account value and your portfolio performance over time.</a:t>
            </a:r>
          </a:p>
          <a:p>
            <a:pPr marL="0" indent="0">
              <a:buNone/>
            </a:pPr>
            <a:r>
              <a:rPr lang="en-SG" sz="1500" b="1" dirty="0">
                <a:solidFill>
                  <a:srgbClr val="C00000"/>
                </a:solidFill>
              </a:rPr>
              <a:t>Shortcut: </a:t>
            </a:r>
            <a:r>
              <a:rPr lang="en-US" sz="1500" dirty="0"/>
              <a:t>Provides quick access to frequently used tools and functions</a:t>
            </a:r>
            <a:r>
              <a:rPr lang="en-SG" sz="1500" dirty="0"/>
              <a:t>.</a:t>
            </a:r>
          </a:p>
          <a:p>
            <a:pPr marL="0" indent="0">
              <a:buNone/>
            </a:pPr>
            <a:r>
              <a:rPr lang="en-SG" sz="1500" b="1" dirty="0">
                <a:solidFill>
                  <a:srgbClr val="C00000"/>
                </a:solidFill>
              </a:rPr>
              <a:t>Your Position: </a:t>
            </a:r>
            <a:r>
              <a:rPr lang="en-US" sz="1500" dirty="0"/>
              <a:t>Provides an overview of your current holdings and performance. You can switch between tabs to view Daily P&amp;L, Unrealized P&amp;L, and Market Value.</a:t>
            </a:r>
          </a:p>
          <a:p>
            <a:pPr marL="0" indent="0">
              <a:buNone/>
            </a:pPr>
            <a:r>
              <a:rPr lang="en-SG" sz="1500" b="1" dirty="0">
                <a:solidFill>
                  <a:srgbClr val="C00000"/>
                </a:solidFill>
              </a:rPr>
              <a:t>Upcoming Portfolio Events: </a:t>
            </a:r>
            <a:r>
              <a:rPr lang="en-US" sz="1500" dirty="0"/>
              <a:t>View scheduled events related to your portfolio.</a:t>
            </a:r>
          </a:p>
          <a:p>
            <a:pPr marL="0" indent="0">
              <a:buNone/>
            </a:pPr>
            <a:r>
              <a:rPr lang="en-US" sz="1500" b="1" dirty="0">
                <a:solidFill>
                  <a:srgbClr val="C00000"/>
                </a:solidFill>
              </a:rPr>
              <a:t>News: </a:t>
            </a:r>
            <a:r>
              <a:rPr lang="en-US" sz="1500" dirty="0"/>
              <a:t>View the latest market and investment news.</a:t>
            </a:r>
          </a:p>
          <a:p>
            <a:pPr lvl="1"/>
            <a:r>
              <a:rPr lang="en-US" sz="1300" dirty="0">
                <a:solidFill>
                  <a:srgbClr val="C00000"/>
                </a:solidFill>
              </a:rPr>
              <a:t>Portfolio: </a:t>
            </a:r>
            <a:r>
              <a:rPr lang="en-US" sz="1300" dirty="0"/>
              <a:t>View news related to your portfolio holdings.</a:t>
            </a:r>
          </a:p>
          <a:p>
            <a:pPr lvl="1"/>
            <a:r>
              <a:rPr lang="en-US" sz="1300" dirty="0">
                <a:solidFill>
                  <a:srgbClr val="C00000"/>
                </a:solidFill>
              </a:rPr>
              <a:t>Watchlist: </a:t>
            </a:r>
            <a:r>
              <a:rPr lang="en-US" sz="1300" dirty="0"/>
              <a:t>View news related to securities in your watchlist.</a:t>
            </a:r>
          </a:p>
          <a:p>
            <a:pPr marL="0" indent="0">
              <a:buNone/>
            </a:pPr>
            <a:endParaRPr lang="en-SG" sz="1500" dirty="0"/>
          </a:p>
          <a:p>
            <a:pPr marL="0" indent="0">
              <a:buNone/>
            </a:pPr>
            <a:endParaRPr lang="en-SG" sz="1400" b="1" dirty="0"/>
          </a:p>
          <a:p>
            <a:pPr marL="0" indent="0">
              <a:buNone/>
            </a:pPr>
            <a:endParaRPr lang="en-US" sz="14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407FB6D-57E3-1433-D190-413DF11A9A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684"/>
          <a:stretch>
            <a:fillRect/>
          </a:stretch>
        </p:blipFill>
        <p:spPr>
          <a:xfrm>
            <a:off x="4625013" y="1266967"/>
            <a:ext cx="2367301" cy="4902587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78632AC-2595-0E0A-B88F-F6A15C2DF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555"/>
          <a:stretch>
            <a:fillRect/>
          </a:stretch>
        </p:blipFill>
        <p:spPr>
          <a:xfrm>
            <a:off x="7137924" y="1263619"/>
            <a:ext cx="2367301" cy="4902587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6904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14"/>
    </mc:Choice>
    <mc:Fallback xmlns="">
      <p:transition spd="slow" advTm="4411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EA0F6C-8BEA-F576-74D4-D3CB1B0D4B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0C2EF91-AC0C-24DC-52D1-4F62D96A0F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381"/>
          <a:stretch>
            <a:fillRect/>
          </a:stretch>
        </p:blipFill>
        <p:spPr>
          <a:xfrm>
            <a:off x="7137924" y="1263619"/>
            <a:ext cx="2367301" cy="4902587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26C6C3A-6F86-D2A4-5EF7-9E55F2A6F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Portfolio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1AAFA2-E734-62CA-B9CC-D515B21AF386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Tab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F2D0508B-8FB2-C407-5F14-2FAA1129CF2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F03F1BF6-A6E9-2C26-4AF1-8FD6D0C5A776}"/>
              </a:ext>
            </a:extLst>
          </p:cNvPr>
          <p:cNvSpPr txBox="1">
            <a:spLocks/>
          </p:cNvSpPr>
          <p:nvPr/>
        </p:nvSpPr>
        <p:spPr>
          <a:xfrm>
            <a:off x="623887" y="1230392"/>
            <a:ext cx="3855516" cy="545615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159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8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4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80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400" dirty="0"/>
              <a:t>View your positions, account balances, margin information and orders.</a:t>
            </a:r>
          </a:p>
          <a:p>
            <a:pPr marL="0" indent="0">
              <a:buNone/>
            </a:pPr>
            <a:br>
              <a:rPr lang="en-SG" sz="1400" dirty="0"/>
            </a:br>
            <a:r>
              <a:rPr lang="en-SG" sz="1400" b="1" dirty="0">
                <a:solidFill>
                  <a:srgbClr val="C00000"/>
                </a:solidFill>
              </a:rPr>
              <a:t>Position: </a:t>
            </a:r>
            <a:r>
              <a:rPr lang="en-US" sz="1400" dirty="0"/>
              <a:t>Provides an overview of your current holdings</a:t>
            </a:r>
          </a:p>
          <a:p>
            <a:pPr marL="0" indent="0">
              <a:buNone/>
            </a:pPr>
            <a:r>
              <a:rPr lang="en-SG" sz="1400" b="1" dirty="0">
                <a:solidFill>
                  <a:srgbClr val="C00000"/>
                </a:solidFill>
              </a:rPr>
              <a:t>Balance: </a:t>
            </a:r>
            <a:r>
              <a:rPr lang="en-US" sz="1400" dirty="0"/>
              <a:t>View your account value, key info includes:</a:t>
            </a:r>
            <a:endParaRPr lang="en-SG" sz="1400" b="1" dirty="0">
              <a:solidFill>
                <a:srgbClr val="C00000"/>
              </a:solidFill>
            </a:endParaRPr>
          </a:p>
          <a:p>
            <a:pPr marL="288000" lvl="1">
              <a:lnSpc>
                <a:spcPct val="80000"/>
              </a:lnSpc>
            </a:pPr>
            <a:r>
              <a:rPr lang="en-SG" sz="1200" b="1" dirty="0">
                <a:solidFill>
                  <a:srgbClr val="C00000"/>
                </a:solidFill>
              </a:rPr>
              <a:t>Excess Liquidity: </a:t>
            </a:r>
            <a:r>
              <a:rPr lang="en-US" sz="1200" dirty="0"/>
              <a:t>Your remaining margin cushion to maintain existing positions. If Excess Liquidity falls to zero or below, your positions may be subject to </a:t>
            </a:r>
            <a:r>
              <a:rPr lang="en-US" sz="1200" dirty="0">
                <a:solidFill>
                  <a:srgbClr val="C00000"/>
                </a:solidFill>
              </a:rPr>
              <a:t>automatic liquidation.</a:t>
            </a:r>
            <a:endParaRPr lang="en-SG" sz="1200" dirty="0">
              <a:solidFill>
                <a:srgbClr val="C00000"/>
              </a:solidFill>
            </a:endParaRPr>
          </a:p>
          <a:p>
            <a:pPr marL="288000" lvl="1">
              <a:lnSpc>
                <a:spcPct val="80000"/>
              </a:lnSpc>
            </a:pPr>
            <a:r>
              <a:rPr lang="en-SG" sz="1200" b="1" dirty="0">
                <a:solidFill>
                  <a:srgbClr val="C00000"/>
                </a:solidFill>
              </a:rPr>
              <a:t>Net Liquidation: </a:t>
            </a:r>
            <a:r>
              <a:rPr lang="en-US" sz="1200" dirty="0"/>
              <a:t>Total current value of your account, including cash and investments.</a:t>
            </a:r>
            <a:endParaRPr lang="en-SG" sz="1200" dirty="0"/>
          </a:p>
          <a:p>
            <a:pPr marL="288000" lvl="1">
              <a:lnSpc>
                <a:spcPct val="80000"/>
              </a:lnSpc>
            </a:pPr>
            <a:r>
              <a:rPr lang="en-SG" sz="1200" b="1" dirty="0">
                <a:solidFill>
                  <a:srgbClr val="C00000"/>
                </a:solidFill>
              </a:rPr>
              <a:t>Buying Power: </a:t>
            </a:r>
            <a:r>
              <a:rPr lang="en-US" sz="1200" dirty="0"/>
              <a:t>Amount available for you to place trades.</a:t>
            </a:r>
            <a:endParaRPr lang="en-SG" sz="1200" dirty="0"/>
          </a:p>
          <a:p>
            <a:pPr marL="288000" lvl="1">
              <a:lnSpc>
                <a:spcPct val="80000"/>
              </a:lnSpc>
            </a:pPr>
            <a:r>
              <a:rPr lang="en-SG" sz="1200" b="1" dirty="0">
                <a:solidFill>
                  <a:srgbClr val="C00000"/>
                </a:solidFill>
              </a:rPr>
              <a:t>Initial Margin: </a:t>
            </a:r>
            <a:r>
              <a:rPr lang="en-US" sz="1200" dirty="0"/>
              <a:t>Amount required to open a new position.</a:t>
            </a:r>
            <a:endParaRPr lang="en-SG" sz="1200" dirty="0"/>
          </a:p>
          <a:p>
            <a:pPr marL="288000" lvl="1">
              <a:lnSpc>
                <a:spcPct val="80000"/>
              </a:lnSpc>
            </a:pPr>
            <a:r>
              <a:rPr lang="en-SG" sz="1200" b="1" dirty="0">
                <a:solidFill>
                  <a:srgbClr val="C00000"/>
                </a:solidFill>
              </a:rPr>
              <a:t>Maintenance Margin: </a:t>
            </a:r>
            <a:r>
              <a:rPr lang="en-US" sz="1200" dirty="0"/>
              <a:t>Amount required to maintain your existing positions.</a:t>
            </a:r>
            <a:endParaRPr lang="en-SG" sz="1200" dirty="0"/>
          </a:p>
          <a:p>
            <a:pPr marL="0" indent="0">
              <a:buNone/>
            </a:pPr>
            <a:r>
              <a:rPr lang="en-SG" sz="1400" b="1" dirty="0">
                <a:solidFill>
                  <a:srgbClr val="C00000"/>
                </a:solidFill>
              </a:rPr>
              <a:t>Orders: </a:t>
            </a:r>
            <a:r>
              <a:rPr lang="en-US" sz="1400" dirty="0"/>
              <a:t>View your order status and modify or cancel orders before they are filled.</a:t>
            </a:r>
            <a:endParaRPr lang="en-SG" sz="1400" b="1" dirty="0"/>
          </a:p>
          <a:p>
            <a:pPr marL="0" indent="0">
              <a:buNone/>
            </a:pPr>
            <a:endParaRPr lang="en-US" sz="1400" b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203F28C-4E05-CADD-38A4-1E21CCBAD2A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008"/>
          <a:stretch>
            <a:fillRect/>
          </a:stretch>
        </p:blipFill>
        <p:spPr>
          <a:xfrm>
            <a:off x="4625013" y="1263620"/>
            <a:ext cx="2367301" cy="490258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CFBDBB8-6ED3-3C61-0F2D-B85C78FD7A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684"/>
          <a:stretch>
            <a:fillRect/>
          </a:stretch>
        </p:blipFill>
        <p:spPr>
          <a:xfrm>
            <a:off x="9650835" y="1230392"/>
            <a:ext cx="2367301" cy="4902587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8889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14"/>
    </mc:Choice>
    <mc:Fallback xmlns="">
      <p:transition spd="slow" advTm="4411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396647-04EB-F824-3062-05052A122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FADACCED-7FFE-65D9-F29E-4F42901A77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684"/>
          <a:stretch>
            <a:fillRect/>
          </a:stretch>
        </p:blipFill>
        <p:spPr>
          <a:xfrm>
            <a:off x="9650835" y="1230391"/>
            <a:ext cx="2366010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DFE5977-7724-8DE1-65AF-B286F40DD18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381"/>
          <a:stretch>
            <a:fillRect/>
          </a:stretch>
        </p:blipFill>
        <p:spPr>
          <a:xfrm>
            <a:off x="7137924" y="1230393"/>
            <a:ext cx="2367301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280237-B936-41B2-D16A-86868E5EBD3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5381"/>
          <a:stretch>
            <a:fillRect/>
          </a:stretch>
        </p:blipFill>
        <p:spPr>
          <a:xfrm>
            <a:off x="4625013" y="1230393"/>
            <a:ext cx="2367301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C3CAE-9EDA-36BD-B8D6-B8F7140DD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Trade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B43514-1FA4-4875-284D-7FD439811039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Tab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54D61C6-F1C1-1DCB-8836-2BDCDAB836CC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9BDAA6E5-1465-B66F-E840-DF29CE178949}"/>
              </a:ext>
            </a:extLst>
          </p:cNvPr>
          <p:cNvSpPr txBox="1">
            <a:spLocks/>
          </p:cNvSpPr>
          <p:nvPr/>
        </p:nvSpPr>
        <p:spPr>
          <a:xfrm>
            <a:off x="623887" y="1230392"/>
            <a:ext cx="3855516" cy="5456158"/>
          </a:xfrm>
          <a:prstGeom prst="rect">
            <a:avLst/>
          </a:prstGeom>
        </p:spPr>
        <p:txBody>
          <a:bodyPr vert="horz" lIns="0" tIns="0" rIns="0" bIns="0" rtlCol="0">
            <a:normAutofit fontScale="85000" lnSpcReduction="20000"/>
          </a:bodyPr>
          <a:lstStyle>
            <a:lvl1pPr marL="2159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8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4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80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400" dirty="0"/>
              <a:t>Access trading tools to place orders, view option chains and explore market opportunities.</a:t>
            </a:r>
          </a:p>
          <a:p>
            <a:pPr marL="0" indent="0">
              <a:buNone/>
            </a:pPr>
            <a:br>
              <a:rPr lang="en-SG" sz="1400" dirty="0"/>
            </a:br>
            <a:r>
              <a:rPr lang="en-SG" sz="1400" b="1" dirty="0">
                <a:solidFill>
                  <a:srgbClr val="C00000"/>
                </a:solidFill>
              </a:rPr>
              <a:t>Search: </a:t>
            </a:r>
            <a:r>
              <a:rPr lang="en-US" sz="1400" dirty="0"/>
              <a:t>Search for stocks, ETFs and options</a:t>
            </a:r>
          </a:p>
          <a:p>
            <a:pPr marL="0" indent="0">
              <a:buNone/>
            </a:pPr>
            <a:r>
              <a:rPr lang="en-SG" sz="1400" b="1" dirty="0">
                <a:solidFill>
                  <a:srgbClr val="C00000"/>
                </a:solidFill>
              </a:rPr>
              <a:t>Orders: </a:t>
            </a:r>
            <a:r>
              <a:rPr lang="en-US" sz="1400" dirty="0"/>
              <a:t>View your account value, key info includes:</a:t>
            </a:r>
            <a:endParaRPr lang="en-SG" sz="14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1400" b="1" dirty="0">
                <a:solidFill>
                  <a:srgbClr val="C00000"/>
                </a:solidFill>
              </a:rPr>
              <a:t>Trades</a:t>
            </a:r>
            <a:r>
              <a:rPr lang="en-SG" sz="1400" b="1" dirty="0">
                <a:solidFill>
                  <a:srgbClr val="C00000"/>
                </a:solidFill>
              </a:rPr>
              <a:t>: </a:t>
            </a:r>
            <a:r>
              <a:rPr lang="en-US" sz="1400" dirty="0"/>
              <a:t>View your executed trades.</a:t>
            </a:r>
          </a:p>
          <a:p>
            <a:pPr marL="0" indent="0">
              <a:buNone/>
            </a:pPr>
            <a:r>
              <a:rPr lang="en-US" sz="1400" b="1" dirty="0">
                <a:solidFill>
                  <a:srgbClr val="C00000"/>
                </a:solidFill>
              </a:rPr>
              <a:t>Recently Viewed: </a:t>
            </a:r>
            <a:r>
              <a:rPr lang="en-US" sz="1400" dirty="0"/>
              <a:t>Quickly access recently viewed products.</a:t>
            </a:r>
          </a:p>
          <a:p>
            <a:pPr marL="0" indent="0">
              <a:buNone/>
            </a:pPr>
            <a:r>
              <a:rPr lang="en-US" sz="1400" b="1" dirty="0">
                <a:solidFill>
                  <a:srgbClr val="C00000"/>
                </a:solidFill>
              </a:rPr>
              <a:t>Favorites: </a:t>
            </a:r>
            <a:r>
              <a:rPr lang="en-US" sz="1400" dirty="0"/>
              <a:t>Quickly access stocks in your watchlist.</a:t>
            </a:r>
          </a:p>
          <a:p>
            <a:pPr marL="0" indent="0">
              <a:buNone/>
            </a:pPr>
            <a:r>
              <a:rPr lang="en-US" sz="1400" b="1" dirty="0">
                <a:solidFill>
                  <a:srgbClr val="C00000"/>
                </a:solidFill>
              </a:rPr>
              <a:t>Buy Order: </a:t>
            </a:r>
            <a:r>
              <a:rPr lang="en-US" sz="1400" dirty="0"/>
              <a:t>Place a buy order.</a:t>
            </a:r>
          </a:p>
          <a:p>
            <a:pPr marL="0" indent="0">
              <a:buNone/>
            </a:pPr>
            <a:r>
              <a:rPr lang="en-US" sz="1400" b="1" dirty="0">
                <a:solidFill>
                  <a:srgbClr val="C00000"/>
                </a:solidFill>
              </a:rPr>
              <a:t>Sell Order: </a:t>
            </a:r>
            <a:r>
              <a:rPr lang="en-US" sz="1400" dirty="0"/>
              <a:t>Place a sell order.</a:t>
            </a:r>
          </a:p>
          <a:p>
            <a:pPr marL="0" indent="0">
              <a:buNone/>
            </a:pPr>
            <a:r>
              <a:rPr lang="en-US" sz="1400" b="1" dirty="0">
                <a:solidFill>
                  <a:srgbClr val="C00000"/>
                </a:solidFill>
              </a:rPr>
              <a:t>Option Chain: </a:t>
            </a:r>
            <a:r>
              <a:rPr lang="en-US" sz="1400" dirty="0"/>
              <a:t>View available option contracts by expiry and strike price.</a:t>
            </a:r>
          </a:p>
          <a:p>
            <a:pPr marL="0" indent="0">
              <a:buNone/>
            </a:pPr>
            <a:r>
              <a:rPr lang="en-US" sz="1400" b="1" dirty="0">
                <a:solidFill>
                  <a:srgbClr val="C00000"/>
                </a:solidFill>
              </a:rPr>
              <a:t>Options Wizard: </a:t>
            </a:r>
            <a:r>
              <a:rPr lang="en-US" sz="1400" dirty="0"/>
              <a:t>Find and build option strategies based on your market outlook.</a:t>
            </a:r>
          </a:p>
          <a:p>
            <a:pPr marL="0" indent="0">
              <a:buNone/>
            </a:pPr>
            <a:r>
              <a:rPr lang="en-US" sz="1400" b="1" dirty="0">
                <a:solidFill>
                  <a:srgbClr val="C00000"/>
                </a:solidFill>
              </a:rPr>
              <a:t>Stock Scanner: </a:t>
            </a:r>
            <a:r>
              <a:rPr lang="en-US" sz="1400" dirty="0"/>
              <a:t>Find stocks based on selected market criteria.</a:t>
            </a:r>
          </a:p>
          <a:p>
            <a:pPr marL="0" indent="0">
              <a:buNone/>
            </a:pPr>
            <a:r>
              <a:rPr lang="en-US" sz="1400" b="1" dirty="0">
                <a:solidFill>
                  <a:srgbClr val="C00000"/>
                </a:solidFill>
              </a:rPr>
              <a:t>Event Calendar: </a:t>
            </a:r>
            <a:r>
              <a:rPr lang="en-US" sz="1400" dirty="0"/>
              <a:t>View upcoming market and corporate events.</a:t>
            </a:r>
          </a:p>
          <a:p>
            <a:pPr marL="0" indent="0">
              <a:buNone/>
            </a:pPr>
            <a:r>
              <a:rPr lang="en-US" sz="1400" b="1" dirty="0" err="1">
                <a:solidFill>
                  <a:srgbClr val="C00000"/>
                </a:solidFill>
              </a:rPr>
              <a:t>BookTrader</a:t>
            </a:r>
            <a:r>
              <a:rPr lang="en-US" sz="1400" b="1" dirty="0">
                <a:solidFill>
                  <a:srgbClr val="C00000"/>
                </a:solidFill>
              </a:rPr>
              <a:t>: </a:t>
            </a:r>
            <a:r>
              <a:rPr lang="en-US" sz="1400" dirty="0"/>
              <a:t>View market depth and place orders from the price ladder.</a:t>
            </a:r>
          </a:p>
          <a:p>
            <a:pPr marL="0" indent="0">
              <a:buNone/>
            </a:pPr>
            <a:r>
              <a:rPr lang="en-US" sz="1400" b="1" dirty="0">
                <a:solidFill>
                  <a:srgbClr val="C00000"/>
                </a:solidFill>
              </a:rPr>
              <a:t>Trading Settings: </a:t>
            </a:r>
            <a:r>
              <a:rPr lang="en-US" sz="1400" dirty="0"/>
              <a:t>Manage your trading and order settings.</a:t>
            </a:r>
          </a:p>
          <a:p>
            <a:pPr marL="0" indent="0">
              <a:buNone/>
            </a:pP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19619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14"/>
    </mc:Choice>
    <mc:Fallback xmlns="">
      <p:transition spd="slow" advTm="4411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30AA0-670C-4D6E-4AF6-1B05D75F06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WhatsApp Video 2026-08-31 at 2.24.57 AM">
            <a:hlinkClick r:id="" action="ppaction://media"/>
            <a:extLst>
              <a:ext uri="{FF2B5EF4-FFF2-40B4-BE49-F238E27FC236}">
                <a16:creationId xmlns:a16="http://schemas.microsoft.com/office/drawing/2014/main" id="{3EF99A72-5330-1496-EEEB-CE815BF9B86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25013" y="1230390"/>
            <a:ext cx="2366010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2922D-CDED-1903-D697-B4290C8887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5381"/>
          <a:stretch>
            <a:fillRect/>
          </a:stretch>
        </p:blipFill>
        <p:spPr>
          <a:xfrm>
            <a:off x="9649544" y="1230391"/>
            <a:ext cx="2366010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58AEBE4-CCDC-CEFB-3397-389E29BA6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Watchlist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B49D7F-AF3E-9BAD-97CE-CF11B1225876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Tab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F5504B88-7684-A119-EE9B-71F7D9D029A3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415546F-AC4D-20DB-47A3-E2E2779A30A9}"/>
              </a:ext>
            </a:extLst>
          </p:cNvPr>
          <p:cNvSpPr txBox="1">
            <a:spLocks/>
          </p:cNvSpPr>
          <p:nvPr/>
        </p:nvSpPr>
        <p:spPr>
          <a:xfrm>
            <a:off x="623887" y="1230392"/>
            <a:ext cx="3855516" cy="5456158"/>
          </a:xfrm>
          <a:prstGeom prst="rect">
            <a:avLst/>
          </a:prstGeom>
        </p:spPr>
        <p:txBody>
          <a:bodyPr vert="horz" lIns="0" tIns="0" rIns="0" bIns="0" rtlCol="0">
            <a:normAutofit fontScale="92500" lnSpcReduction="10000"/>
          </a:bodyPr>
          <a:lstStyle>
            <a:lvl1pPr marL="2159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8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4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80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300" dirty="0"/>
              <a:t>Monitor and quickly access stocks and options you are interested in. Tap a symbol to view a quick overview.</a:t>
            </a:r>
          </a:p>
          <a:p>
            <a:pPr marL="0" indent="0">
              <a:buNone/>
            </a:pPr>
            <a:r>
              <a:rPr lang="en-US" sz="1300" b="1" dirty="0">
                <a:solidFill>
                  <a:srgbClr val="C00000"/>
                </a:solidFill>
              </a:rPr>
              <a:t>Add a New Watchlist</a:t>
            </a:r>
            <a:endParaRPr lang="en-US" sz="1300" dirty="0">
              <a:solidFill>
                <a:srgbClr val="C00000"/>
              </a:solidFill>
            </a:endParaRPr>
          </a:p>
          <a:p>
            <a:pPr lvl="1"/>
            <a:r>
              <a:rPr lang="en-US" sz="1300" dirty="0"/>
              <a:t>Tap the </a:t>
            </a:r>
            <a:r>
              <a:rPr lang="en-US" sz="1300" b="1" dirty="0"/>
              <a:t>“+” icon</a:t>
            </a:r>
            <a:r>
              <a:rPr lang="en-US" sz="1300" dirty="0"/>
              <a:t> at the top of the screen.</a:t>
            </a:r>
          </a:p>
          <a:p>
            <a:pPr lvl="1"/>
            <a:r>
              <a:rPr lang="en-US" sz="1300" dirty="0"/>
              <a:t>Enter your preferred watchlist name, then tap </a:t>
            </a:r>
            <a:r>
              <a:rPr lang="en-US" sz="1300" b="1" dirty="0"/>
              <a:t>Save</a:t>
            </a:r>
            <a:r>
              <a:rPr lang="en-US" sz="1300" dirty="0"/>
              <a:t>.</a:t>
            </a:r>
          </a:p>
          <a:p>
            <a:pPr marL="0" indent="0">
              <a:buNone/>
            </a:pPr>
            <a:r>
              <a:rPr lang="en-US" sz="1300" b="1" dirty="0">
                <a:solidFill>
                  <a:srgbClr val="C00000"/>
                </a:solidFill>
              </a:rPr>
              <a:t>Edit a Watchlist</a:t>
            </a:r>
            <a:endParaRPr lang="en-US" sz="1300" dirty="0">
              <a:solidFill>
                <a:srgbClr val="C00000"/>
              </a:solidFill>
            </a:endParaRPr>
          </a:p>
          <a:p>
            <a:pPr lvl="1"/>
            <a:r>
              <a:rPr lang="en-US" sz="1300" dirty="0"/>
              <a:t>Tap the </a:t>
            </a:r>
            <a:r>
              <a:rPr lang="en-US" sz="1300" b="1" dirty="0"/>
              <a:t>pencil icon</a:t>
            </a:r>
            <a:r>
              <a:rPr lang="en-US" sz="1300" dirty="0"/>
              <a:t> to edit your watchlist.</a:t>
            </a:r>
          </a:p>
          <a:p>
            <a:pPr lvl="1"/>
            <a:r>
              <a:rPr lang="en-US" sz="1300" b="1" dirty="0"/>
              <a:t>Drag and drop</a:t>
            </a:r>
            <a:r>
              <a:rPr lang="en-US" sz="1300" dirty="0"/>
              <a:t> symbols to rearrange their order.</a:t>
            </a:r>
          </a:p>
          <a:p>
            <a:pPr lvl="1"/>
            <a:r>
              <a:rPr lang="en-US" sz="1300" dirty="0"/>
              <a:t>Select the symbol(s) you want to </a:t>
            </a:r>
            <a:r>
              <a:rPr lang="en-US" sz="1300" b="1" dirty="0"/>
              <a:t>remove or save to another watchlist</a:t>
            </a:r>
            <a:r>
              <a:rPr lang="en-US" sz="1300" dirty="0"/>
              <a:t>.</a:t>
            </a:r>
          </a:p>
          <a:p>
            <a:pPr lvl="1"/>
            <a:r>
              <a:rPr lang="en-US" sz="1300" dirty="0"/>
              <a:t>Tap </a:t>
            </a:r>
            <a:r>
              <a:rPr lang="en-US" sz="1300" b="1" dirty="0"/>
              <a:t>Save</a:t>
            </a:r>
            <a:r>
              <a:rPr lang="en-US" sz="1300" dirty="0"/>
              <a:t> to apply the changes.</a:t>
            </a:r>
          </a:p>
          <a:p>
            <a:pPr marL="0" indent="0">
              <a:buNone/>
            </a:pPr>
            <a:r>
              <a:rPr lang="en-US" sz="1300" b="1" dirty="0">
                <a:solidFill>
                  <a:srgbClr val="C00000"/>
                </a:solidFill>
              </a:rPr>
              <a:t>Add a New Symbol</a:t>
            </a:r>
          </a:p>
          <a:p>
            <a:pPr lvl="1"/>
            <a:r>
              <a:rPr lang="en-US" sz="1300" dirty="0"/>
              <a:t>Search for the stock you are interested in and tap the </a:t>
            </a:r>
            <a:r>
              <a:rPr lang="en-US" sz="1300" b="1" dirty="0"/>
              <a:t>heart</a:t>
            </a:r>
            <a:r>
              <a:rPr lang="en-US" sz="1300" dirty="0"/>
              <a:t> icon.</a:t>
            </a:r>
          </a:p>
          <a:p>
            <a:pPr lvl="1"/>
            <a:r>
              <a:rPr lang="en-US" sz="1300" dirty="0"/>
              <a:t>Select an existing watchlist, then tap </a:t>
            </a:r>
            <a:r>
              <a:rPr lang="en-US" sz="1300" b="1" dirty="0"/>
              <a:t>Save</a:t>
            </a:r>
            <a:r>
              <a:rPr lang="en-US" sz="1300" dirty="0"/>
              <a:t>. </a:t>
            </a:r>
          </a:p>
          <a:p>
            <a:pPr lvl="1"/>
            <a:r>
              <a:rPr lang="en-US" sz="1300" dirty="0"/>
              <a:t>Alternatively, to save to a </a:t>
            </a:r>
            <a:r>
              <a:rPr lang="en-US" sz="1300" b="1" dirty="0"/>
              <a:t>new watchlist</a:t>
            </a:r>
            <a:r>
              <a:rPr lang="en-US" sz="1300" dirty="0"/>
              <a:t>, tap </a:t>
            </a:r>
            <a:r>
              <a:rPr lang="en-US" sz="1300" b="1" dirty="0"/>
              <a:t>New</a:t>
            </a:r>
            <a:r>
              <a:rPr lang="en-US" sz="1300" dirty="0"/>
              <a:t>, enter your preferred watchlist name, then tap </a:t>
            </a:r>
            <a:r>
              <a:rPr lang="en-US" sz="1300" b="1" dirty="0"/>
              <a:t>Create Watchlist</a:t>
            </a:r>
            <a:r>
              <a:rPr lang="en-US" sz="1300" dirty="0"/>
              <a:t>.</a:t>
            </a:r>
          </a:p>
          <a:p>
            <a:pPr marL="0" indent="0">
              <a:buNone/>
            </a:pPr>
            <a:br>
              <a:rPr lang="en-SG" sz="1400" dirty="0"/>
            </a:br>
            <a:endParaRPr lang="en-SG" sz="1400" dirty="0"/>
          </a:p>
          <a:p>
            <a:pPr marL="0" indent="0">
              <a:buNone/>
            </a:pPr>
            <a:endParaRPr lang="en-US" sz="1400" b="1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E7E9642-2B30-CF92-62AB-B9453E38C73A}"/>
              </a:ext>
            </a:extLst>
          </p:cNvPr>
          <p:cNvGrpSpPr/>
          <p:nvPr/>
        </p:nvGrpSpPr>
        <p:grpSpPr>
          <a:xfrm>
            <a:off x="7135344" y="1230390"/>
            <a:ext cx="2366010" cy="4935814"/>
            <a:chOff x="7135344" y="1230390"/>
            <a:chExt cx="2366010" cy="4935814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3E1A6659-9D9F-8B6C-73F9-6111B91B3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t="5381"/>
            <a:stretch>
              <a:fillRect/>
            </a:stretch>
          </p:blipFill>
          <p:spPr>
            <a:xfrm>
              <a:off x="7135344" y="1230390"/>
              <a:ext cx="2366010" cy="4935814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49D3CCD-4303-52C6-02AA-7FECF7701B7C}"/>
                </a:ext>
              </a:extLst>
            </p:cNvPr>
            <p:cNvSpPr/>
            <p:nvPr/>
          </p:nvSpPr>
          <p:spPr>
            <a:xfrm>
              <a:off x="7220117" y="1524000"/>
              <a:ext cx="200025" cy="142875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1A121AB-BE10-D0C9-4235-224555D8FFF4}"/>
                </a:ext>
              </a:extLst>
            </p:cNvPr>
            <p:cNvSpPr/>
            <p:nvPr/>
          </p:nvSpPr>
          <p:spPr>
            <a:xfrm>
              <a:off x="9296400" y="1704975"/>
              <a:ext cx="200025" cy="142875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D03B4E22-721D-DBDF-6149-67DDD553AD15}"/>
              </a:ext>
            </a:extLst>
          </p:cNvPr>
          <p:cNvSpPr/>
          <p:nvPr/>
        </p:nvSpPr>
        <p:spPr>
          <a:xfrm>
            <a:off x="9753601" y="5753100"/>
            <a:ext cx="190500" cy="19050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07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14"/>
    </mc:Choice>
    <mc:Fallback xmlns="">
      <p:transition spd="slow" advTm="44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3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30AA0-670C-4D6E-4AF6-1B05D75F06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ADF8ABE7-23BD-8BF3-A1EF-44E441AF45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381"/>
          <a:stretch>
            <a:fillRect/>
          </a:stretch>
        </p:blipFill>
        <p:spPr>
          <a:xfrm>
            <a:off x="9639221" y="1230391"/>
            <a:ext cx="2376333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C24F89-9D3D-F4A2-1F17-0F85BBFB7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555"/>
          <a:stretch>
            <a:fillRect/>
          </a:stretch>
        </p:blipFill>
        <p:spPr>
          <a:xfrm>
            <a:off x="7131472" y="1230390"/>
            <a:ext cx="2367301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4B086B8-4D5D-4E49-E612-E1C60175CF5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5381"/>
          <a:stretch>
            <a:fillRect/>
          </a:stretch>
        </p:blipFill>
        <p:spPr>
          <a:xfrm>
            <a:off x="4623723" y="1230391"/>
            <a:ext cx="2363429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58AEBE4-CCDC-CEFB-3397-389E29BA6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B49D7F-AF3E-9BAD-97CE-CF11B1225876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Tab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F5504B88-7684-A119-EE9B-71F7D9D029A3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415546F-AC4D-20DB-47A3-E2E2779A30A9}"/>
              </a:ext>
            </a:extLst>
          </p:cNvPr>
          <p:cNvSpPr txBox="1">
            <a:spLocks/>
          </p:cNvSpPr>
          <p:nvPr/>
        </p:nvSpPr>
        <p:spPr>
          <a:xfrm>
            <a:off x="623887" y="1230392"/>
            <a:ext cx="3855516" cy="5456158"/>
          </a:xfrm>
          <a:prstGeom prst="rect">
            <a:avLst/>
          </a:prstGeom>
        </p:spPr>
        <p:txBody>
          <a:bodyPr vert="horz" lIns="0" tIns="0" rIns="0" bIns="0" rtlCol="0">
            <a:normAutofit fontScale="85000" lnSpcReduction="10000"/>
          </a:bodyPr>
          <a:lstStyle>
            <a:lvl1pPr marL="2159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8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4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80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400" dirty="0"/>
              <a:t>Stay updated on </a:t>
            </a:r>
            <a:r>
              <a:rPr lang="en-US" sz="1400" b="1" dirty="0"/>
              <a:t>market performance, trends, upcoming events and the latest market news</a:t>
            </a:r>
            <a:r>
              <a:rPr lang="en-US" sz="1400" dirty="0"/>
              <a:t>.</a:t>
            </a:r>
          </a:p>
          <a:p>
            <a:pPr marL="0" indent="0">
              <a:buNone/>
            </a:pPr>
            <a:r>
              <a:rPr lang="en-US" sz="1500" b="1" dirty="0">
                <a:solidFill>
                  <a:srgbClr val="C00000"/>
                </a:solidFill>
              </a:rPr>
              <a:t>Markets</a:t>
            </a:r>
          </a:p>
          <a:p>
            <a:r>
              <a:rPr lang="en-US" sz="1400" b="1" dirty="0"/>
              <a:t>Overview </a:t>
            </a:r>
            <a:r>
              <a:rPr lang="en-US" sz="1400" dirty="0"/>
              <a:t> – View the performance of major market indices across </a:t>
            </a:r>
            <a:r>
              <a:rPr lang="en-US" sz="1400" b="1" dirty="0"/>
              <a:t>U.S., Europe, Asia and FX</a:t>
            </a:r>
            <a:r>
              <a:rPr lang="en-US" sz="1400" dirty="0"/>
              <a:t>, with charts across different time periods.</a:t>
            </a:r>
          </a:p>
          <a:p>
            <a:r>
              <a:rPr lang="en-US" sz="1400" b="1" dirty="0"/>
              <a:t>Upcoming Events </a:t>
            </a:r>
            <a:r>
              <a:rPr lang="en-US" sz="1400" dirty="0"/>
              <a:t> – Keep track of upcoming </a:t>
            </a:r>
            <a:r>
              <a:rPr lang="en-US" sz="1400" b="1" dirty="0"/>
              <a:t>earnings, economic events, dividends and IPOs</a:t>
            </a:r>
            <a:r>
              <a:rPr lang="en-US" sz="1400" dirty="0"/>
              <a:t>.</a:t>
            </a:r>
          </a:p>
          <a:p>
            <a:r>
              <a:rPr lang="en-US" sz="1400" b="1" dirty="0"/>
              <a:t>Market Trends</a:t>
            </a:r>
            <a:r>
              <a:rPr lang="en-US" sz="1400" dirty="0"/>
              <a:t> – Discover market activity by viewing </a:t>
            </a:r>
            <a:r>
              <a:rPr lang="en-US" sz="1400" b="1" dirty="0"/>
              <a:t>Top Movers, Most Active</a:t>
            </a:r>
            <a:r>
              <a:rPr lang="en-US" sz="1400" dirty="0"/>
              <a:t> and </a:t>
            </a:r>
            <a:r>
              <a:rPr lang="en-US" sz="1400" b="1" dirty="0"/>
              <a:t>Top Options Volume</a:t>
            </a:r>
            <a:r>
              <a:rPr lang="en-US" sz="1400" dirty="0"/>
              <a:t>.</a:t>
            </a:r>
          </a:p>
          <a:p>
            <a:r>
              <a:rPr lang="en-US" sz="1400" b="1" dirty="0"/>
              <a:t>Performance by Sector</a:t>
            </a:r>
            <a:br>
              <a:rPr lang="en-US" sz="1400" dirty="0"/>
            </a:br>
            <a:r>
              <a:rPr lang="en-US" sz="1400" dirty="0"/>
              <a:t>Quickly compare the performance of different market sectors.</a:t>
            </a:r>
          </a:p>
          <a:p>
            <a:pPr marL="0" indent="0">
              <a:buNone/>
            </a:pPr>
            <a:r>
              <a:rPr lang="en-US" sz="1500" b="1" dirty="0">
                <a:solidFill>
                  <a:srgbClr val="C00000"/>
                </a:solidFill>
              </a:rPr>
              <a:t>News</a:t>
            </a:r>
          </a:p>
          <a:p>
            <a:r>
              <a:rPr lang="en-US" sz="1400" b="1" dirty="0"/>
              <a:t>Daily Overview</a:t>
            </a:r>
            <a:r>
              <a:rPr lang="en-US" sz="1400" dirty="0"/>
              <a:t> – View the latest general market news and developments. </a:t>
            </a:r>
          </a:p>
          <a:p>
            <a:pPr lvl="0"/>
            <a:r>
              <a:rPr lang="en-US" sz="1400" b="1" dirty="0"/>
              <a:t>Portfolio News</a:t>
            </a:r>
            <a:r>
              <a:rPr lang="en-US" sz="1400" dirty="0"/>
              <a:t> – View news related to securities held in your portfolio. </a:t>
            </a:r>
          </a:p>
          <a:p>
            <a:pPr lvl="0"/>
            <a:r>
              <a:rPr lang="en-US" sz="1400" b="1" dirty="0"/>
              <a:t>Watchlist News</a:t>
            </a:r>
            <a:r>
              <a:rPr lang="en-US" sz="1400" dirty="0"/>
              <a:t> – View news related to securities added to your watchlists. </a:t>
            </a:r>
          </a:p>
          <a:p>
            <a:pPr marL="0" indent="0">
              <a:buNone/>
            </a:pPr>
            <a:br>
              <a:rPr lang="en-SG" sz="1400" dirty="0"/>
            </a:br>
            <a:endParaRPr lang="en-SG" sz="1400" dirty="0"/>
          </a:p>
          <a:p>
            <a:pPr marL="0" indent="0">
              <a:buNone/>
            </a:pPr>
            <a:endParaRPr lang="en-US" sz="1400" b="1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3B4E22-721D-DBDF-6149-67DDD553AD15}"/>
              </a:ext>
            </a:extLst>
          </p:cNvPr>
          <p:cNvSpPr/>
          <p:nvPr/>
        </p:nvSpPr>
        <p:spPr>
          <a:xfrm>
            <a:off x="9753601" y="5753100"/>
            <a:ext cx="190500" cy="19050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14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14"/>
    </mc:Choice>
    <mc:Fallback xmlns="">
      <p:transition spd="slow" advTm="4411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EC64E-0E6D-377D-3C55-B0D241A3A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A35F6A0D-B4D9-314D-C368-8D1B5C4B445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740" b="2815"/>
          <a:stretch>
            <a:fillRect/>
          </a:stretch>
        </p:blipFill>
        <p:spPr>
          <a:xfrm>
            <a:off x="9613713" y="1230391"/>
            <a:ext cx="2416494" cy="493581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96B5A87-2B8A-8729-9989-E9B65681FE3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194" b="3472"/>
          <a:stretch>
            <a:fillRect/>
          </a:stretch>
        </p:blipFill>
        <p:spPr>
          <a:xfrm>
            <a:off x="7132763" y="1230390"/>
            <a:ext cx="2366010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4" name="WhatsApp Video 2026-08-31 at 1.37.24 AM">
            <a:hlinkClick r:id="" action="ppaction://media"/>
            <a:extLst>
              <a:ext uri="{FF2B5EF4-FFF2-40B4-BE49-F238E27FC236}">
                <a16:creationId xmlns:a16="http://schemas.microsoft.com/office/drawing/2014/main" id="{516CE6B2-AAC7-FD44-3A98-B297E69E61F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01330" y="1230390"/>
            <a:ext cx="2416493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E9D670-DBB6-7EAE-B77D-334189878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 I subscribe to live options chains?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2C236E8-CC4B-5D84-A44A-7ED447F9657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FB3B43D-858D-2E1D-5C8A-7261EF0E05AF}"/>
              </a:ext>
            </a:extLst>
          </p:cNvPr>
          <p:cNvSpPr txBox="1">
            <a:spLocks/>
          </p:cNvSpPr>
          <p:nvPr/>
        </p:nvSpPr>
        <p:spPr>
          <a:xfrm>
            <a:off x="623887" y="1230392"/>
            <a:ext cx="3855516" cy="545615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159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8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4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80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en-US" sz="1400" dirty="0"/>
              <a:t>Tap the triple-bar icon to open the menu.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Tap </a:t>
            </a:r>
            <a:r>
              <a:rPr lang="en-US" sz="1400" b="1" dirty="0"/>
              <a:t>“Settings”</a:t>
            </a:r>
            <a:r>
              <a:rPr lang="en-US" sz="1400" dirty="0"/>
              <a:t>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Select </a:t>
            </a:r>
            <a:r>
              <a:rPr lang="en-US" sz="1400" b="1" dirty="0"/>
              <a:t>“Account Settings”</a:t>
            </a:r>
            <a:r>
              <a:rPr lang="en-US" sz="1400" dirty="0"/>
              <a:t>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Tap </a:t>
            </a:r>
            <a:r>
              <a:rPr lang="en-US" sz="1400" b="1" dirty="0"/>
              <a:t>“Market Data Subscriptions”</a:t>
            </a:r>
            <a:r>
              <a:rPr lang="en-US" sz="1400" dirty="0"/>
              <a:t>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Under Subscriptions, tap the gear icon to configure your subscriptions.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Scroll down and locate “Level I (NBBO)”.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Locate “OPRA (US Options Exchanges)”and check the box,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Scroll to the bottom, then tap </a:t>
            </a:r>
            <a:r>
              <a:rPr lang="en-US" sz="1400" b="1" dirty="0"/>
              <a:t>“Continue”</a:t>
            </a:r>
            <a:r>
              <a:rPr lang="en-US" sz="1400" dirty="0"/>
              <a:t>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Follow the on-screen instructions to complete the subscription.</a:t>
            </a:r>
          </a:p>
          <a:p>
            <a:pPr marL="0" indent="0">
              <a:buNone/>
            </a:pPr>
            <a:endParaRPr lang="en-US" sz="1200" dirty="0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AC8C0766-42EA-E832-56E8-8AFBF31347D1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dirty="0"/>
              <a:t>Subscription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B382F03-6271-202F-159A-C73F7EF5C672}"/>
              </a:ext>
            </a:extLst>
          </p:cNvPr>
          <p:cNvSpPr/>
          <p:nvPr/>
        </p:nvSpPr>
        <p:spPr>
          <a:xfrm>
            <a:off x="9220200" y="2438400"/>
            <a:ext cx="200025" cy="200025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30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14"/>
    </mc:Choice>
    <mc:Fallback xmlns="">
      <p:transition spd="slow" advTm="44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11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336E4-96D5-C07C-F8F1-D726F64A1D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SG" dirty="0"/>
              <a:t>Options Wizard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F0092C-03B1-9530-4E64-1EDD1DABDD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just"/>
            <a:r>
              <a:rPr lang="en-US" sz="1800" dirty="0"/>
              <a:t>Whether you are new to options trading or exploring different strategies, the Options Wizard helps simplify the process. Simply answer a few questions on your market outlook, and the system will suggest strategies that align with your expectations.</a:t>
            </a:r>
          </a:p>
          <a:p>
            <a:pPr algn="just"/>
            <a:r>
              <a:rPr lang="en-US" sz="1800" b="1" dirty="0"/>
              <a:t>Explore Strategies</a:t>
            </a:r>
          </a:p>
          <a:p>
            <a:pPr algn="just"/>
            <a:r>
              <a:rPr lang="en-US" sz="1800" dirty="0"/>
              <a:t>Based on your price or volatility outlook, the Options Wizard will generate a list of potential strategies. You may further filter the results by criteria such as probability of profit, debit/credit strategies, and premium levels.</a:t>
            </a:r>
          </a:p>
        </p:txBody>
      </p:sp>
    </p:spTree>
    <p:extLst>
      <p:ext uri="{BB962C8B-B14F-4D97-AF65-F5344CB8AC3E}">
        <p14:creationId xmlns:p14="http://schemas.microsoft.com/office/powerpoint/2010/main" val="24602615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EC64E-0E6D-377D-3C55-B0D241A3A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A118639-7C89-226A-043F-6B99E65816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668" b="3698"/>
          <a:stretch>
            <a:fillRect/>
          </a:stretch>
        </p:blipFill>
        <p:spPr>
          <a:xfrm>
            <a:off x="9613712" y="1230390"/>
            <a:ext cx="2401842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A27E21F-44D4-1745-1264-EAC7EDA224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4684"/>
          <a:stretch>
            <a:fillRect/>
          </a:stretch>
        </p:blipFill>
        <p:spPr>
          <a:xfrm>
            <a:off x="7132763" y="1230390"/>
            <a:ext cx="2366010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" name="ScreenRecording_08-28-2026 00-57-15_1_7313">
            <a:hlinkClick r:id="" action="ppaction://media"/>
            <a:extLst>
              <a:ext uri="{FF2B5EF4-FFF2-40B4-BE49-F238E27FC236}">
                <a16:creationId xmlns:a16="http://schemas.microsoft.com/office/drawing/2014/main" id="{5F00058D-F21B-FAB9-4EA7-D9BEB8DF4B6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01331" y="1230390"/>
            <a:ext cx="2416493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E9D670-DBB6-7EAE-B77D-334189878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use the Options Wizard?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275B45-0B5D-A8FA-9172-B5DF19EA53BD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Trade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2C236E8-CC4B-5D84-A44A-7ED447F9657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FB3B43D-858D-2E1D-5C8A-7261EF0E05AF}"/>
              </a:ext>
            </a:extLst>
          </p:cNvPr>
          <p:cNvSpPr txBox="1">
            <a:spLocks/>
          </p:cNvSpPr>
          <p:nvPr/>
        </p:nvSpPr>
        <p:spPr>
          <a:xfrm>
            <a:off x="623887" y="1230392"/>
            <a:ext cx="3855516" cy="5456158"/>
          </a:xfrm>
          <a:prstGeom prst="rect">
            <a:avLst/>
          </a:prstGeom>
        </p:spPr>
        <p:txBody>
          <a:bodyPr vert="horz" lIns="0" tIns="0" rIns="0" bIns="0" rtlCol="0">
            <a:normAutofit fontScale="92500"/>
          </a:bodyPr>
          <a:lstStyle>
            <a:lvl1pPr marL="2159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8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4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80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en-US" sz="1400" dirty="0"/>
              <a:t>Tap </a:t>
            </a:r>
            <a:r>
              <a:rPr lang="en-US" sz="1400" b="1" dirty="0"/>
              <a:t>“Trade” &gt; “Options Wizard”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Enter the </a:t>
            </a:r>
            <a:r>
              <a:rPr lang="en-US" sz="1400" b="1" dirty="0"/>
              <a:t>symbol</a:t>
            </a:r>
            <a:r>
              <a:rPr lang="en-US" sz="1400" dirty="0"/>
              <a:t> of the underlying stock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Tap the </a:t>
            </a:r>
            <a:r>
              <a:rPr lang="en-US" sz="1400" b="1" dirty="0"/>
              <a:t>“Options Wizard” </a:t>
            </a:r>
            <a:r>
              <a:rPr lang="en-US" sz="1300" dirty="0"/>
              <a:t>to begin building an options strategy.</a:t>
            </a:r>
            <a:endParaRPr lang="en-US" sz="1300" b="1" dirty="0"/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Select your </a:t>
            </a:r>
            <a:r>
              <a:rPr lang="en-US" sz="1400" b="1" dirty="0"/>
              <a:t>forecast</a:t>
            </a:r>
            <a:r>
              <a:rPr lang="en-US" sz="1400" dirty="0"/>
              <a:t> for the underlying stock’s price movement.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Tap</a:t>
            </a:r>
            <a:r>
              <a:rPr lang="en-US" sz="1400" b="1" dirty="0"/>
              <a:t> “Find Strategies”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Select the </a:t>
            </a:r>
            <a:r>
              <a:rPr lang="en-US" sz="1400" b="1" dirty="0"/>
              <a:t>time horizon </a:t>
            </a:r>
            <a:r>
              <a:rPr lang="en-US" sz="1400" dirty="0"/>
              <a:t>based on when you expect the stock price to reach your forecast.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Enter the expected </a:t>
            </a:r>
            <a:r>
              <a:rPr lang="en-US" sz="1400" b="1" dirty="0"/>
              <a:t>increase or decrease in the stock price</a:t>
            </a:r>
            <a:r>
              <a:rPr lang="en-US" sz="1400" dirty="0"/>
              <a:t>, either as a </a:t>
            </a:r>
            <a:r>
              <a:rPr lang="en-US" sz="1400" b="1" dirty="0"/>
              <a:t>percentage or dollar value, </a:t>
            </a:r>
            <a:r>
              <a:rPr lang="en-US" sz="1400" dirty="0"/>
              <a:t>then tap </a:t>
            </a:r>
            <a:r>
              <a:rPr lang="en-US" sz="1400" b="1" dirty="0"/>
              <a:t>“Next”.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Select your preferred strategy to view the strategy details.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Tap </a:t>
            </a:r>
            <a:r>
              <a:rPr lang="en-US" sz="1400" b="1" dirty="0"/>
              <a:t>“Orders” </a:t>
            </a:r>
            <a:r>
              <a:rPr lang="en-US" sz="1400" dirty="0"/>
              <a:t>to proceed with placing an order.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Enter the order details, such as Quantity, Order Type, Price, and Expiry.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Swipe to Buy/Sell to submit the order.</a:t>
            </a:r>
          </a:p>
        </p:txBody>
      </p:sp>
    </p:spTree>
    <p:extLst>
      <p:ext uri="{BB962C8B-B14F-4D97-AF65-F5344CB8AC3E}">
        <p14:creationId xmlns:p14="http://schemas.microsoft.com/office/powerpoint/2010/main" val="315855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14"/>
    </mc:Choice>
    <mc:Fallback xmlns="">
      <p:transition spd="slow" advTm="44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8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EC64E-0E6D-377D-3C55-B0D241A3A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8CFA738-7C54-BA4E-D87C-12AD564C36D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778" b="2500"/>
          <a:stretch>
            <a:fillRect/>
          </a:stretch>
        </p:blipFill>
        <p:spPr>
          <a:xfrm>
            <a:off x="7139752" y="1230390"/>
            <a:ext cx="2359021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6" name="WhatsApp Video 2026-08-31 at 1.22.13 AM">
            <a:hlinkClick r:id="" action="ppaction://media"/>
            <a:extLst>
              <a:ext uri="{FF2B5EF4-FFF2-40B4-BE49-F238E27FC236}">
                <a16:creationId xmlns:a16="http://schemas.microsoft.com/office/drawing/2014/main" id="{B5ADC956-C01A-FDB6-30CA-AEDDE9C584D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01331" y="1230390"/>
            <a:ext cx="2416493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E9D670-DBB6-7EAE-B77D-334189878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trade using the Options Chain?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275B45-0B5D-A8FA-9172-B5DF19EA53BD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Trade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2C236E8-CC4B-5D84-A44A-7ED447F9657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FB3B43D-858D-2E1D-5C8A-7261EF0E05AF}"/>
              </a:ext>
            </a:extLst>
          </p:cNvPr>
          <p:cNvSpPr txBox="1">
            <a:spLocks/>
          </p:cNvSpPr>
          <p:nvPr/>
        </p:nvSpPr>
        <p:spPr>
          <a:xfrm>
            <a:off x="623887" y="1230392"/>
            <a:ext cx="3855516" cy="5456158"/>
          </a:xfrm>
          <a:prstGeom prst="rect">
            <a:avLst/>
          </a:prstGeom>
        </p:spPr>
        <p:txBody>
          <a:bodyPr vert="horz" lIns="0" tIns="0" rIns="0" bIns="0" rtlCol="0">
            <a:normAutofit fontScale="92500" lnSpcReduction="10000"/>
          </a:bodyPr>
          <a:lstStyle>
            <a:lvl1pPr marL="2159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8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4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80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en-US" sz="1400" dirty="0"/>
              <a:t>Tap </a:t>
            </a:r>
            <a:r>
              <a:rPr lang="en-US" sz="1400" b="1" dirty="0"/>
              <a:t>“Trade” &gt; “Options Chain”.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Enter the </a:t>
            </a:r>
            <a:r>
              <a:rPr lang="en-US" sz="1400" b="1" dirty="0"/>
              <a:t>symbol</a:t>
            </a:r>
            <a:r>
              <a:rPr lang="en-US" sz="1400" dirty="0"/>
              <a:t> of the underlying stock.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Tap the </a:t>
            </a:r>
            <a:r>
              <a:rPr lang="en-US" sz="1400" b="1" dirty="0"/>
              <a:t>“Option Chain &amp; Strategy Builder”.</a:t>
            </a:r>
            <a:endParaRPr lang="en-US" sz="1300" b="1" dirty="0"/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Scroll through the </a:t>
            </a:r>
            <a:r>
              <a:rPr lang="en-US" sz="1400" b="1" dirty="0"/>
              <a:t>expiration dates</a:t>
            </a:r>
            <a:r>
              <a:rPr lang="en-US" sz="1400" dirty="0"/>
              <a:t> and select your preferred expiration date.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Scroll up or down to view the </a:t>
            </a:r>
            <a:r>
              <a:rPr lang="en-US" sz="1400" b="1" dirty="0"/>
              <a:t>available strike prices</a:t>
            </a:r>
            <a:r>
              <a:rPr lang="en-US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Select the option you wish to trade</a:t>
            </a:r>
          </a:p>
          <a:p>
            <a:pPr lvl="1"/>
            <a:r>
              <a:rPr lang="en-US" sz="1200" dirty="0"/>
              <a:t>To buy: Click the Ask Price</a:t>
            </a:r>
          </a:p>
          <a:p>
            <a:pPr lvl="1"/>
            <a:r>
              <a:rPr lang="en-US" sz="1200" dirty="0"/>
              <a:t>To sell: Click the Bid Price</a:t>
            </a:r>
          </a:p>
          <a:p>
            <a:pPr lvl="1"/>
            <a:r>
              <a:rPr lang="en-US" sz="1200" dirty="0"/>
              <a:t>Select multiple to create a multi leg strategies</a:t>
            </a:r>
            <a:endParaRPr lang="en-US" sz="1400" dirty="0"/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Swipe up the drawer to view </a:t>
            </a:r>
            <a:r>
              <a:rPr lang="en-US" sz="1400" b="1" dirty="0"/>
              <a:t>strategy details</a:t>
            </a:r>
            <a:r>
              <a:rPr lang="en-US" sz="1400" dirty="0"/>
              <a:t>, such as the P&amp;L diagram and Greeks.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Review the strategy details and, if required, change the direction (Buy/Sell) or remove individual legs.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Tap </a:t>
            </a:r>
            <a:r>
              <a:rPr lang="en-US" sz="1400" b="1" dirty="0"/>
              <a:t>“Orders” </a:t>
            </a:r>
            <a:r>
              <a:rPr lang="en-US" sz="1400" dirty="0"/>
              <a:t>to proceed with placing an order.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Enter the order details, such as Quantity, Order Type, Price, and Expiry.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Swipe to Buy/Sell to submit the order.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51B3BA2-71A7-B30F-C580-114D69247FDB}"/>
              </a:ext>
            </a:extLst>
          </p:cNvPr>
          <p:cNvGrpSpPr/>
          <p:nvPr/>
        </p:nvGrpSpPr>
        <p:grpSpPr>
          <a:xfrm>
            <a:off x="9608124" y="1230390"/>
            <a:ext cx="2416493" cy="4935814"/>
            <a:chOff x="9608124" y="1230390"/>
            <a:chExt cx="2416493" cy="4935814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23682C41-0AC9-7EB7-ACEB-78A108E206F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t="2638" b="2500"/>
            <a:stretch>
              <a:fillRect/>
            </a:stretch>
          </p:blipFill>
          <p:spPr>
            <a:xfrm>
              <a:off x="9608124" y="1230390"/>
              <a:ext cx="2416493" cy="4935814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5E1A4DE-6C11-80CF-01C6-3860ED4CDE5E}"/>
                </a:ext>
              </a:extLst>
            </p:cNvPr>
            <p:cNvSpPr/>
            <p:nvPr/>
          </p:nvSpPr>
          <p:spPr>
            <a:xfrm>
              <a:off x="9848851" y="2762250"/>
              <a:ext cx="152399" cy="180975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5199A90-B398-1AF2-F792-A5C3A972401A}"/>
                </a:ext>
              </a:extLst>
            </p:cNvPr>
            <p:cNvSpPr/>
            <p:nvPr/>
          </p:nvSpPr>
          <p:spPr>
            <a:xfrm>
              <a:off x="11811001" y="2771775"/>
              <a:ext cx="152399" cy="180975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6731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14"/>
    </mc:Choice>
    <mc:Fallback xmlns="">
      <p:transition spd="slow" advTm="44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24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EC64E-0E6D-377D-3C55-B0D241A3A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CCF3CFF7-227B-E45C-CC0D-87520FE7D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0228" y="1215823"/>
            <a:ext cx="2368546" cy="4950381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08E89D-B660-43E3-331F-98418ADA05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1332" y="1230390"/>
            <a:ext cx="2429070" cy="49358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E9D670-DBB6-7EAE-B77D-334189878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 I amend or cancel an options order?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275B45-0B5D-A8FA-9172-B5DF19EA53BD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Trade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2C236E8-CC4B-5D84-A44A-7ED447F9657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5FB77AC-8B1F-AB44-8C59-0D3B76C235A8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FB3B43D-858D-2E1D-5C8A-7261EF0E05AF}"/>
              </a:ext>
            </a:extLst>
          </p:cNvPr>
          <p:cNvSpPr txBox="1">
            <a:spLocks/>
          </p:cNvSpPr>
          <p:nvPr/>
        </p:nvSpPr>
        <p:spPr>
          <a:xfrm>
            <a:off x="623887" y="1230392"/>
            <a:ext cx="3855516" cy="545615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159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-2159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8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4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80000" indent="-216000" algn="l" defTabSz="914400" rtl="0" eaLnBrk="1" latinLnBrk="0" hangingPunct="1">
              <a:lnSpc>
                <a:spcPct val="120000"/>
              </a:lnSpc>
              <a:spcBef>
                <a:spcPts val="7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en-US" sz="1400" dirty="0"/>
              <a:t>Tap </a:t>
            </a:r>
            <a:r>
              <a:rPr lang="en-US" sz="1400" b="1" dirty="0"/>
              <a:t>“Portfolio” </a:t>
            </a:r>
            <a:r>
              <a:rPr lang="en-US" sz="1400" dirty="0"/>
              <a:t>&gt; </a:t>
            </a:r>
            <a:r>
              <a:rPr lang="en-US" sz="1400" b="1" dirty="0"/>
              <a:t>“Orders”</a:t>
            </a:r>
            <a:r>
              <a:rPr lang="en-US" sz="1400" dirty="0"/>
              <a:t>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Select the order you would like to modify or cancel.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/>
              <a:t>Select </a:t>
            </a:r>
            <a:r>
              <a:rPr lang="en-US" sz="1400" b="1" dirty="0"/>
              <a:t>“Modify Order”</a:t>
            </a:r>
            <a:r>
              <a:rPr lang="en-US" sz="1400" dirty="0"/>
              <a:t> or </a:t>
            </a:r>
            <a:r>
              <a:rPr lang="en-US" sz="1400" b="1" dirty="0"/>
              <a:t>“Cancel Order”</a:t>
            </a:r>
            <a:r>
              <a:rPr lang="en-US" sz="1400" dirty="0"/>
              <a:t>. </a:t>
            </a:r>
          </a:p>
          <a:p>
            <a:pPr lvl="1"/>
            <a:r>
              <a:rPr lang="en-US" sz="1200" b="1" dirty="0"/>
              <a:t>Modify Order: </a:t>
            </a:r>
            <a:r>
              <a:rPr lang="en-US" sz="1200" dirty="0"/>
              <a:t>Update the order details, then swipe to Buy/Sell to submit the modified order. </a:t>
            </a:r>
          </a:p>
          <a:p>
            <a:pPr lvl="1"/>
            <a:r>
              <a:rPr lang="en-US" sz="1200" b="1" dirty="0"/>
              <a:t>Cancel Order: </a:t>
            </a:r>
            <a:r>
              <a:rPr lang="en-US" sz="1200" dirty="0"/>
              <a:t>Tap “Cancel Order” to cancel the order.</a:t>
            </a:r>
          </a:p>
        </p:txBody>
      </p:sp>
    </p:spTree>
    <p:extLst>
      <p:ext uri="{BB962C8B-B14F-4D97-AF65-F5344CB8AC3E}">
        <p14:creationId xmlns:p14="http://schemas.microsoft.com/office/powerpoint/2010/main" val="415959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14"/>
    </mc:Choice>
    <mc:Fallback xmlns="">
      <p:transition spd="slow" advTm="4411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F3FCF-F8C4-C0F3-AC31-61339A487C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Thank you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F8263C-925A-1094-85F5-9E06608ECEC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b="1" dirty="0"/>
              <a:t>Contact</a:t>
            </a:r>
          </a:p>
          <a:p>
            <a:pPr lvl="0"/>
            <a:r>
              <a:rPr lang="en-GB" dirty="0"/>
              <a:t>83 Clemenceau Avenue, #10-01, UE Square</a:t>
            </a:r>
            <a:br>
              <a:rPr lang="en-GB" dirty="0"/>
            </a:br>
            <a:r>
              <a:rPr lang="en-GB" dirty="0"/>
              <a:t>Singapore 239920</a:t>
            </a:r>
            <a:br>
              <a:rPr lang="en-GB" dirty="0"/>
            </a:br>
            <a:r>
              <a:rPr lang="en-GB" dirty="0" err="1"/>
              <a:t>info@uobkh.com</a:t>
            </a:r>
            <a:endParaRPr lang="en-GB" dirty="0"/>
          </a:p>
          <a:p>
            <a:pPr lvl="0"/>
            <a:r>
              <a:rPr lang="en-GB" dirty="0" err="1"/>
              <a:t>uobkh.com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2562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OBKH">
      <a:dk1>
        <a:srgbClr val="3B4C54"/>
      </a:dk1>
      <a:lt1>
        <a:srgbClr val="FFFFFF"/>
      </a:lt1>
      <a:dk2>
        <a:srgbClr val="3F4C54"/>
      </a:dk2>
      <a:lt2>
        <a:srgbClr val="DBE0E3"/>
      </a:lt2>
      <a:accent1>
        <a:srgbClr val="C33B32"/>
      </a:accent1>
      <a:accent2>
        <a:srgbClr val="A89983"/>
      </a:accent2>
      <a:accent3>
        <a:srgbClr val="3F4C54"/>
      </a:accent3>
      <a:accent4>
        <a:srgbClr val="DBE0E3"/>
      </a:accent4>
      <a:accent5>
        <a:srgbClr val="760E3A"/>
      </a:accent5>
      <a:accent6>
        <a:srgbClr val="F87F00"/>
      </a:accent6>
      <a:hlink>
        <a:srgbClr val="C33B32"/>
      </a:hlink>
      <a:folHlink>
        <a:srgbClr val="760E3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0071de7-9ee0-4d09-bc91-45e9aab7bfa3" xsi:nil="true"/>
    <lcf76f155ced4ddcb4097134ff3c332f xmlns="1ea3a374-b270-4b6b-9b46-39d4ad31ea64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B26F97074513549B9FDDB29E14F07A7" ma:contentTypeVersion="10" ma:contentTypeDescription="Create a new document." ma:contentTypeScope="" ma:versionID="a64c5ef591a2ff7a0adae3dd8d3464ae">
  <xsd:schema xmlns:xsd="http://www.w3.org/2001/XMLSchema" xmlns:xs="http://www.w3.org/2001/XMLSchema" xmlns:p="http://schemas.microsoft.com/office/2006/metadata/properties" xmlns:ns2="1ea3a374-b270-4b6b-9b46-39d4ad31ea64" xmlns:ns3="b0071de7-9ee0-4d09-bc91-45e9aab7bfa3" targetNamespace="http://schemas.microsoft.com/office/2006/metadata/properties" ma:root="true" ma:fieldsID="d4558b11ed22ad74dae8471bea7c3a39" ns2:_="" ns3:_="">
    <xsd:import namespace="1ea3a374-b270-4b6b-9b46-39d4ad31ea64"/>
    <xsd:import namespace="b0071de7-9ee0-4d09-bc91-45e9aab7bfa3"/>
    <xsd:element name="properties">
      <xsd:complexType>
        <xsd:sequence>
          <xsd:element name="documentManagement">
            <xsd:complexType>
              <xsd:all>
                <xsd:element ref="ns2:MediaServiceBillingMetadata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a3a374-b270-4b6b-9b46-39d4ad31ea64" elementFormDefault="qualified">
    <xsd:import namespace="http://schemas.microsoft.com/office/2006/documentManagement/types"/>
    <xsd:import namespace="http://schemas.microsoft.com/office/infopath/2007/PartnerControls"/>
    <xsd:element name="MediaServiceBillingMetadata" ma:index="8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99091bad-9d41-4c86-8fc5-f6286bca51b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071de7-9ee0-4d09-bc91-45e9aab7bfa3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0a7d48ad-8909-4105-ad11-838735e706d1}" ma:internalName="TaxCatchAll" ma:showField="CatchAllData" ma:web="b0071de7-9ee0-4d09-bc91-45e9aab7bf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F245AFB-D1BC-4B67-922A-EE9011B13B4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1C4ADAC-644F-4704-AA64-3F9C14078521}">
  <ds:schemaRefs>
    <ds:schemaRef ds:uri="http://schemas.microsoft.com/office/2006/metadata/properties"/>
    <ds:schemaRef ds:uri="http://purl.org/dc/dcmitype/"/>
    <ds:schemaRef ds:uri="b0071de7-9ee0-4d09-bc91-45e9aab7bfa3"/>
    <ds:schemaRef ds:uri="http://purl.org/dc/elements/1.1/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1ea3a374-b270-4b6b-9b46-39d4ad31ea64"/>
  </ds:schemaRefs>
</ds:datastoreItem>
</file>

<file path=customXml/itemProps3.xml><?xml version="1.0" encoding="utf-8"?>
<ds:datastoreItem xmlns:ds="http://schemas.openxmlformats.org/officeDocument/2006/customXml" ds:itemID="{EF00173A-DDE8-4348-A3A9-3A4A27D691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ea3a374-b270-4b6b-9b46-39d4ad31ea64"/>
    <ds:schemaRef ds:uri="b0071de7-9ee0-4d09-bc91-45e9aab7bf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25417</TotalTime>
  <Words>1333</Words>
  <Application>Microsoft Office PowerPoint</Application>
  <PresentationFormat>Widescreen</PresentationFormat>
  <Paragraphs>148</Paragraphs>
  <Slides>13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Aptos</vt:lpstr>
      <vt:lpstr>Arial</vt:lpstr>
      <vt:lpstr>Office Theme</vt:lpstr>
      <vt:lpstr>Options </vt:lpstr>
      <vt:lpstr>Table of Contents</vt:lpstr>
      <vt:lpstr>Home</vt:lpstr>
      <vt:lpstr>Portfolio</vt:lpstr>
      <vt:lpstr>Trade</vt:lpstr>
      <vt:lpstr>Watchlist</vt:lpstr>
      <vt:lpstr>Markets</vt:lpstr>
      <vt:lpstr>How do I subscribe to live options chains?</vt:lpstr>
      <vt:lpstr>Options Wizard</vt:lpstr>
      <vt:lpstr>How to use the Options Wizard?</vt:lpstr>
      <vt:lpstr>How to trade using the Options Chain?</vt:lpstr>
      <vt:lpstr>How do I amend or cancel an options order?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Chang William</dc:creator>
  <cp:lastModifiedBy>Evelyn Chai Fong Shen</cp:lastModifiedBy>
  <cp:revision>53</cp:revision>
  <dcterms:created xsi:type="dcterms:W3CDTF">2025-07-24T02:56:02Z</dcterms:created>
  <dcterms:modified xsi:type="dcterms:W3CDTF">2026-09-09T09:23:42Z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0x0101003B26F97074513549B9FDDB29E14F07A7</vt:lpwstr>
  </property>
</Properties>
</file>